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6" r:id="rId3"/>
    <p:sldId id="284" r:id="rId4"/>
    <p:sldId id="281" r:id="rId5"/>
    <p:sldId id="287" r:id="rId6"/>
    <p:sldId id="285" r:id="rId7"/>
    <p:sldId id="286" r:id="rId8"/>
    <p:sldId id="288" r:id="rId9"/>
    <p:sldId id="290" r:id="rId10"/>
    <p:sldId id="262" r:id="rId11"/>
    <p:sldId id="289" r:id="rId12"/>
  </p:sldIdLst>
  <p:sldSz cx="18288000" cy="10287000"/>
  <p:notesSz cx="6858000" cy="9144000"/>
  <p:embeddedFontLst>
    <p:embeddedFont>
      <p:font typeface="Amsterdam One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Lato Bold" panose="020B0604020202020204" charset="0"/>
      <p:regular r:id="rId18"/>
    </p:embeddedFont>
    <p:embeddedFont>
      <p:font typeface="Prata" panose="020B0604020202020204" charset="-52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A6A6"/>
    <a:srgbClr val="99B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844" autoAdjust="0"/>
    <p:restoredTop sz="94622" autoAdjust="0"/>
  </p:normalViewPr>
  <p:slideViewPr>
    <p:cSldViewPr>
      <p:cViewPr varScale="1">
        <p:scale>
          <a:sx n="54" d="100"/>
          <a:sy n="54" d="100"/>
        </p:scale>
        <p:origin x="8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sv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2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k.com/sospb" TargetMode="Externa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gif"/><Relationship Id="rId4" Type="http://schemas.openxmlformats.org/officeDocument/2006/relationships/hyperlink" Target="https://vk.com/topic-209875600_49658287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5.jpeg"/><Relationship Id="rId7" Type="http://schemas.openxmlformats.org/officeDocument/2006/relationships/hyperlink" Target="https://vk.com/pitersemklub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kinovstrechy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hyperlink" Target="https://t.me/pitersemklub" TargetMode="External"/><Relationship Id="rId7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9.gif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.png"/><Relationship Id="rId7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4.gif"/><Relationship Id="rId4" Type="http://schemas.openxmlformats.org/officeDocument/2006/relationships/hyperlink" Target="https://vk.com/ekovstrechi" TargetMode="External"/><Relationship Id="rId9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22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7"/>
          <p:cNvSpPr txBox="1"/>
          <p:nvPr/>
        </p:nvSpPr>
        <p:spPr>
          <a:xfrm>
            <a:off x="4157843" y="2560741"/>
            <a:ext cx="9972313" cy="5165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52"/>
              </a:lnSpc>
            </a:pPr>
            <a:r>
              <a:rPr lang="ru-RU" sz="8800" i="1" dirty="0">
                <a:solidFill>
                  <a:schemeClr val="bg1">
                    <a:lumMod val="65000"/>
                  </a:schemeClr>
                </a:solidFill>
                <a:latin typeface="Amsterdam One"/>
              </a:rPr>
              <a:t>Питерский Семейный </a:t>
            </a:r>
            <a:br>
              <a:rPr lang="ru-RU" sz="8800" i="1" dirty="0">
                <a:solidFill>
                  <a:schemeClr val="bg1">
                    <a:lumMod val="65000"/>
                  </a:schemeClr>
                </a:solidFill>
                <a:latin typeface="Amsterdam One"/>
              </a:rPr>
            </a:br>
            <a:r>
              <a:rPr lang="ru-RU" sz="8800" i="1" dirty="0">
                <a:solidFill>
                  <a:schemeClr val="bg1">
                    <a:lumMod val="65000"/>
                  </a:schemeClr>
                </a:solidFill>
                <a:latin typeface="Amsterdam One"/>
              </a:rPr>
              <a:t>Клуб</a:t>
            </a:r>
            <a:endParaRPr lang="en-US" sz="8800" i="1" dirty="0">
              <a:solidFill>
                <a:schemeClr val="bg1">
                  <a:lumMod val="65000"/>
                </a:schemeClr>
              </a:solidFill>
              <a:latin typeface="Amsterdam One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DE57EA97-ACAD-62DF-4991-A8ABF0781B25}"/>
              </a:ext>
            </a:extLst>
          </p:cNvPr>
          <p:cNvSpPr/>
          <p:nvPr/>
        </p:nvSpPr>
        <p:spPr>
          <a:xfrm>
            <a:off x="16306800" y="8420100"/>
            <a:ext cx="1676400" cy="1642696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ru-RU" sz="7200" dirty="0"/>
              <a:t>0+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1028699" y="436371"/>
            <a:ext cx="16230600" cy="1471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080"/>
              </a:lnSpc>
              <a:spcBef>
                <a:spcPct val="0"/>
              </a:spcBef>
            </a:pPr>
            <a:r>
              <a:rPr lang="ru-RU" sz="8000" b="1" dirty="0">
                <a:solidFill>
                  <a:schemeClr val="bg1">
                    <a:lumMod val="65000"/>
                  </a:schemeClr>
                </a:solidFill>
                <a:latin typeface="Prata" panose="020B0604020202020204" charset="-52"/>
                <a:ea typeface="Lato Bold" panose="020B0604020202020204" charset="0"/>
                <a:cs typeface="Lato Bold" panose="020B0604020202020204" charset="0"/>
              </a:rPr>
              <a:t>Наши преимущества</a:t>
            </a:r>
            <a:r>
              <a:rPr lang="ru-RU" sz="8000" b="1" dirty="0">
                <a:solidFill>
                  <a:srgbClr val="FFFFFF"/>
                </a:solidFill>
                <a:latin typeface="Prata" panose="020B0604020202020204" charset="-52"/>
                <a:ea typeface="Lato Bold" panose="020B0604020202020204" charset="0"/>
                <a:cs typeface="Lato Bold" panose="020B0604020202020204" charset="0"/>
              </a:rPr>
              <a:t>:</a:t>
            </a:r>
            <a:endParaRPr lang="en-US" sz="8000" b="1" u="none" dirty="0">
              <a:solidFill>
                <a:srgbClr val="FFFFFF"/>
              </a:solidFill>
              <a:latin typeface="Prata" panose="020B0604020202020204" charset="-52"/>
              <a:ea typeface="Lato Bold" panose="020B0604020202020204" charset="0"/>
              <a:cs typeface="Lato Bold" panose="020B0604020202020204" charset="0"/>
            </a:endParaRPr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3148F0AD-8D2E-28D7-7736-A9F2DF96B57A}"/>
              </a:ext>
            </a:extLst>
          </p:cNvPr>
          <p:cNvGrpSpPr/>
          <p:nvPr/>
        </p:nvGrpSpPr>
        <p:grpSpPr>
          <a:xfrm>
            <a:off x="1311518" y="2185430"/>
            <a:ext cx="2221555" cy="1497272"/>
            <a:chOff x="1293458" y="2754897"/>
            <a:chExt cx="2221555" cy="1497272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721302" y="2754897"/>
              <a:ext cx="1472771" cy="1497272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1293458" y="3301088"/>
              <a:ext cx="2221555" cy="7639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702"/>
                </a:lnSpc>
                <a:spcBef>
                  <a:spcPct val="0"/>
                </a:spcBef>
              </a:pPr>
              <a:r>
                <a:rPr lang="en-US" sz="5702" u="none" dirty="0">
                  <a:solidFill>
                    <a:srgbClr val="FFFFFF"/>
                  </a:solidFill>
                  <a:latin typeface="Amsterdam One"/>
                </a:rPr>
                <a:t>01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53061" y="3837606"/>
            <a:ext cx="3680275" cy="2125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3359"/>
              </a:lnSpc>
              <a:spcBef>
                <a:spcPct val="0"/>
              </a:spcBef>
            </a:pPr>
            <a:r>
              <a:rPr lang="ru-RU" sz="2000" spc="-84" dirty="0">
                <a:solidFill>
                  <a:schemeClr val="bg1">
                    <a:lumMod val="65000"/>
                  </a:schemeClr>
                </a:solidFill>
                <a:latin typeface="Lato Bold"/>
              </a:rPr>
              <a:t>Наличие ко</a:t>
            </a:r>
            <a:r>
              <a:rPr lang="ru-RU" sz="2000" u="none" spc="-84" dirty="0">
                <a:solidFill>
                  <a:schemeClr val="bg1">
                    <a:lumMod val="65000"/>
                  </a:schemeClr>
                </a:solidFill>
                <a:latin typeface="Lato Bold"/>
              </a:rPr>
              <a:t>мфортной и дружелюбной среда для интеллектуального отдыха, творческого процесса и развлечений детей и взрослых;</a:t>
            </a:r>
            <a:endParaRPr lang="en-US" sz="2000" u="none" spc="-84" dirty="0">
              <a:solidFill>
                <a:schemeClr val="bg1">
                  <a:lumMod val="65000"/>
                </a:schemeClr>
              </a:solidFill>
              <a:latin typeface="Lato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813089" y="3834103"/>
            <a:ext cx="3680275" cy="2125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3359"/>
              </a:lnSpc>
              <a:spcBef>
                <a:spcPct val="0"/>
              </a:spcBef>
            </a:pPr>
            <a:r>
              <a:rPr lang="ru-RU" sz="2000" spc="-84" dirty="0">
                <a:solidFill>
                  <a:schemeClr val="bg1">
                    <a:lumMod val="65000"/>
                  </a:schemeClr>
                </a:solidFill>
                <a:latin typeface="Lato Bold"/>
              </a:rPr>
              <a:t>Создаем б</a:t>
            </a:r>
            <a:r>
              <a:rPr lang="ru-RU" sz="2000" u="none" spc="-84" dirty="0">
                <a:solidFill>
                  <a:schemeClr val="bg1">
                    <a:lumMod val="65000"/>
                  </a:schemeClr>
                </a:solidFill>
                <a:latin typeface="Lato Bold"/>
              </a:rPr>
              <a:t>лагоприятные условия для сближения и позитивного общения взрослых и детей через совместную познавательную </a:t>
            </a:r>
            <a:br>
              <a:rPr lang="ru-RU" sz="2000" u="none" spc="-84" dirty="0">
                <a:solidFill>
                  <a:schemeClr val="bg1">
                    <a:lumMod val="65000"/>
                  </a:schemeClr>
                </a:solidFill>
                <a:latin typeface="Lato Bold"/>
              </a:rPr>
            </a:br>
            <a:r>
              <a:rPr lang="ru-RU" sz="2000" u="none" spc="-84" dirty="0">
                <a:solidFill>
                  <a:schemeClr val="bg1">
                    <a:lumMod val="65000"/>
                  </a:schemeClr>
                </a:solidFill>
                <a:latin typeface="Lato Bold"/>
              </a:rPr>
              <a:t>и досуговую деятельность;</a:t>
            </a:r>
            <a:endParaRPr lang="en-US" sz="2000" u="none" spc="-84" dirty="0">
              <a:solidFill>
                <a:schemeClr val="bg1">
                  <a:lumMod val="65000"/>
                </a:schemeClr>
              </a:solidFill>
              <a:latin typeface="Lato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9233334" y="3832336"/>
            <a:ext cx="3751198" cy="2125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3359"/>
              </a:lnSpc>
              <a:spcBef>
                <a:spcPct val="0"/>
              </a:spcBef>
            </a:pPr>
            <a:r>
              <a:rPr lang="ru-RU" sz="2000" spc="-84" dirty="0">
                <a:solidFill>
                  <a:schemeClr val="bg1">
                    <a:lumMod val="65000"/>
                  </a:schemeClr>
                </a:solidFill>
                <a:latin typeface="Lato Bold"/>
              </a:rPr>
              <a:t>Ф</a:t>
            </a:r>
            <a:r>
              <a:rPr lang="ru-RU" sz="2000" u="none" spc="-84" dirty="0">
                <a:solidFill>
                  <a:schemeClr val="bg1">
                    <a:lumMod val="65000"/>
                  </a:schemeClr>
                </a:solidFill>
                <a:latin typeface="Lato Bold"/>
              </a:rPr>
              <a:t>ормируем навыки социальной адаптации, умения логически мыслить и принимать правильное решение за ограниченное время;</a:t>
            </a:r>
            <a:endParaRPr lang="en-US" sz="2000" u="none" spc="-84" dirty="0">
              <a:solidFill>
                <a:schemeClr val="bg1">
                  <a:lumMod val="65000"/>
                </a:schemeClr>
              </a:solidFill>
              <a:latin typeface="Lato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3724502" y="3832336"/>
            <a:ext cx="3534798" cy="1689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3359"/>
              </a:lnSpc>
              <a:spcBef>
                <a:spcPct val="0"/>
              </a:spcBef>
            </a:pPr>
            <a:r>
              <a:rPr lang="ru-RU" sz="2000" spc="-84" dirty="0">
                <a:solidFill>
                  <a:schemeClr val="bg1">
                    <a:lumMod val="65000"/>
                  </a:schemeClr>
                </a:solidFill>
                <a:latin typeface="Lato Bold"/>
              </a:rPr>
              <a:t>С</a:t>
            </a:r>
            <a:r>
              <a:rPr lang="ru-RU" sz="2000" u="none" spc="-84" dirty="0">
                <a:solidFill>
                  <a:schemeClr val="bg1">
                    <a:lumMod val="65000"/>
                  </a:schemeClr>
                </a:solidFill>
                <a:latin typeface="Lato Bold"/>
              </a:rPr>
              <a:t>оздаем условия для творческого развития и креативного мышления участников Клуба;</a:t>
            </a:r>
            <a:endParaRPr lang="en-US" sz="2000" u="none" spc="-84" dirty="0">
              <a:solidFill>
                <a:schemeClr val="bg1">
                  <a:lumMod val="65000"/>
                </a:schemeClr>
              </a:solidFill>
              <a:latin typeface="Lato Bold"/>
            </a:endParaRPr>
          </a:p>
        </p:txBody>
      </p:sp>
      <p:pic>
        <p:nvPicPr>
          <p:cNvPr id="28" name="Picture 10">
            <a:extLst>
              <a:ext uri="{FF2B5EF4-FFF2-40B4-BE49-F238E27FC236}">
                <a16:creationId xmlns:a16="http://schemas.microsoft.com/office/drawing/2014/main" id="{1EDEB58D-D5C8-DF6F-C5B9-BA8B454D70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80380" y="2185430"/>
            <a:ext cx="1472771" cy="149727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5605634" y="2800477"/>
            <a:ext cx="2221555" cy="763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02"/>
              </a:lnSpc>
              <a:spcBef>
                <a:spcPct val="0"/>
              </a:spcBef>
            </a:pPr>
            <a:r>
              <a:rPr lang="en-US" sz="5702" u="none" dirty="0">
                <a:solidFill>
                  <a:srgbClr val="FFFFFF"/>
                </a:solidFill>
                <a:latin typeface="Amsterdam One"/>
              </a:rPr>
              <a:t>02</a:t>
            </a:r>
          </a:p>
        </p:txBody>
      </p:sp>
      <p:pic>
        <p:nvPicPr>
          <p:cNvPr id="29" name="Picture 10">
            <a:extLst>
              <a:ext uri="{FF2B5EF4-FFF2-40B4-BE49-F238E27FC236}">
                <a16:creationId xmlns:a16="http://schemas.microsoft.com/office/drawing/2014/main" id="{0CC7318B-4456-979F-D409-2F47A3D9DF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48247" y="2185430"/>
            <a:ext cx="1472771" cy="1497272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0073854" y="2800477"/>
            <a:ext cx="2221555" cy="763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02"/>
              </a:lnSpc>
              <a:spcBef>
                <a:spcPct val="0"/>
              </a:spcBef>
            </a:pPr>
            <a:r>
              <a:rPr lang="en-US" sz="5702" u="none" dirty="0">
                <a:solidFill>
                  <a:srgbClr val="FFFFFF"/>
                </a:solidFill>
                <a:latin typeface="Amsterdam One"/>
              </a:rPr>
              <a:t>03</a:t>
            </a:r>
          </a:p>
        </p:txBody>
      </p:sp>
      <p:pic>
        <p:nvPicPr>
          <p:cNvPr id="30" name="Picture 10">
            <a:extLst>
              <a:ext uri="{FF2B5EF4-FFF2-40B4-BE49-F238E27FC236}">
                <a16:creationId xmlns:a16="http://schemas.microsoft.com/office/drawing/2014/main" id="{9F22FFC1-5E61-E13C-9E8B-C481CAB7BF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56313" y="2190128"/>
            <a:ext cx="1472771" cy="1497272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4381920" y="2911827"/>
            <a:ext cx="2221555" cy="763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02"/>
              </a:lnSpc>
              <a:spcBef>
                <a:spcPct val="0"/>
              </a:spcBef>
            </a:pPr>
            <a:r>
              <a:rPr lang="en-US" sz="5702" u="none" dirty="0">
                <a:solidFill>
                  <a:srgbClr val="FFFFFF"/>
                </a:solidFill>
                <a:latin typeface="Amsterdam One"/>
              </a:rPr>
              <a:t>04</a:t>
            </a:r>
          </a:p>
        </p:txBody>
      </p:sp>
      <p:pic>
        <p:nvPicPr>
          <p:cNvPr id="31" name="Picture 10">
            <a:extLst>
              <a:ext uri="{FF2B5EF4-FFF2-40B4-BE49-F238E27FC236}">
                <a16:creationId xmlns:a16="http://schemas.microsoft.com/office/drawing/2014/main" id="{1D1F43D6-8D8E-0689-A6C6-A8DD37F46C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96950" y="6395722"/>
            <a:ext cx="1472771" cy="1497272"/>
          </a:xfrm>
          <a:prstGeom prst="rect">
            <a:avLst/>
          </a:prstGeom>
        </p:spPr>
      </p:pic>
      <p:sp>
        <p:nvSpPr>
          <p:cNvPr id="32" name="TextBox 17">
            <a:extLst>
              <a:ext uri="{FF2B5EF4-FFF2-40B4-BE49-F238E27FC236}">
                <a16:creationId xmlns:a16="http://schemas.microsoft.com/office/drawing/2014/main" id="{D21D6129-425E-9071-B1FC-ACEF60A8CE65}"/>
              </a:ext>
            </a:extLst>
          </p:cNvPr>
          <p:cNvSpPr txBox="1"/>
          <p:nvPr/>
        </p:nvSpPr>
        <p:spPr>
          <a:xfrm>
            <a:off x="2529657" y="8170496"/>
            <a:ext cx="3807355" cy="12536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3359"/>
              </a:lnSpc>
              <a:spcBef>
                <a:spcPct val="0"/>
              </a:spcBef>
            </a:pPr>
            <a:r>
              <a:rPr lang="ru-RU" sz="2000" u="none" spc="-84" dirty="0">
                <a:solidFill>
                  <a:schemeClr val="bg1">
                    <a:lumMod val="65000"/>
                  </a:schemeClr>
                </a:solidFill>
                <a:latin typeface="Lato Bold"/>
              </a:rPr>
              <a:t>Популяризируем формы интеллектуального досуга чере</a:t>
            </a:r>
            <a:r>
              <a:rPr lang="ru-RU" sz="2000" spc="-84" dirty="0">
                <a:solidFill>
                  <a:schemeClr val="bg1">
                    <a:lumMod val="65000"/>
                  </a:schemeClr>
                </a:solidFill>
                <a:latin typeface="Lato Bold"/>
              </a:rPr>
              <a:t>з игровую деятельность;</a:t>
            </a:r>
            <a:endParaRPr lang="en-US" sz="2000" u="none" spc="-84" dirty="0">
              <a:solidFill>
                <a:schemeClr val="bg1">
                  <a:lumMod val="65000"/>
                </a:schemeClr>
              </a:solidFill>
              <a:latin typeface="Lato Bold"/>
            </a:endParaRPr>
          </a:p>
        </p:txBody>
      </p:sp>
      <p:pic>
        <p:nvPicPr>
          <p:cNvPr id="36" name="Picture 10">
            <a:extLst>
              <a:ext uri="{FF2B5EF4-FFF2-40B4-BE49-F238E27FC236}">
                <a16:creationId xmlns:a16="http://schemas.microsoft.com/office/drawing/2014/main" id="{BEE9888E-F140-516B-0C18-38DBA2809B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96947" y="6356865"/>
            <a:ext cx="1472771" cy="1497272"/>
          </a:xfrm>
          <a:prstGeom prst="rect">
            <a:avLst/>
          </a:prstGeom>
        </p:spPr>
      </p:pic>
      <p:sp>
        <p:nvSpPr>
          <p:cNvPr id="37" name="TextBox 17">
            <a:extLst>
              <a:ext uri="{FF2B5EF4-FFF2-40B4-BE49-F238E27FC236}">
                <a16:creationId xmlns:a16="http://schemas.microsoft.com/office/drawing/2014/main" id="{B2729814-7EAD-5C45-7A6F-94BDD047AFFA}"/>
              </a:ext>
            </a:extLst>
          </p:cNvPr>
          <p:cNvSpPr txBox="1"/>
          <p:nvPr/>
        </p:nvSpPr>
        <p:spPr>
          <a:xfrm>
            <a:off x="7410161" y="8013355"/>
            <a:ext cx="3807355" cy="1689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3359"/>
              </a:lnSpc>
              <a:spcBef>
                <a:spcPct val="0"/>
              </a:spcBef>
            </a:pPr>
            <a:r>
              <a:rPr lang="ru-RU" sz="2000" spc="-84" dirty="0">
                <a:solidFill>
                  <a:schemeClr val="bg1">
                    <a:lumMod val="65000"/>
                  </a:schemeClr>
                </a:solidFill>
                <a:latin typeface="Lato Bold"/>
              </a:rPr>
              <a:t>Р</a:t>
            </a:r>
            <a:r>
              <a:rPr lang="ru-RU" sz="2000" u="none" spc="-84" dirty="0">
                <a:solidFill>
                  <a:schemeClr val="bg1">
                    <a:lumMod val="65000"/>
                  </a:schemeClr>
                </a:solidFill>
                <a:latin typeface="Lato Bold"/>
              </a:rPr>
              <a:t>азвиваем социальную ответственность, эко-воспитание и уверенность в коллективе </a:t>
            </a:r>
            <a:br>
              <a:rPr lang="ru-RU" sz="2000" u="none" spc="-84" dirty="0">
                <a:solidFill>
                  <a:schemeClr val="bg1">
                    <a:lumMod val="65000"/>
                  </a:schemeClr>
                </a:solidFill>
                <a:latin typeface="Lato Bold"/>
              </a:rPr>
            </a:br>
            <a:r>
              <a:rPr lang="ru-RU" sz="2000" u="none" spc="-84" dirty="0">
                <a:solidFill>
                  <a:schemeClr val="bg1">
                    <a:lumMod val="65000"/>
                  </a:schemeClr>
                </a:solidFill>
                <a:latin typeface="Lato Bold"/>
              </a:rPr>
              <a:t>у детей и их родителей;</a:t>
            </a:r>
          </a:p>
        </p:txBody>
      </p:sp>
      <p:pic>
        <p:nvPicPr>
          <p:cNvPr id="38" name="Picture 10">
            <a:extLst>
              <a:ext uri="{FF2B5EF4-FFF2-40B4-BE49-F238E27FC236}">
                <a16:creationId xmlns:a16="http://schemas.microsoft.com/office/drawing/2014/main" id="{46235E5F-4AA5-5165-A912-3BF5BB832D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984531" y="6395722"/>
            <a:ext cx="1472771" cy="1497272"/>
          </a:xfrm>
          <a:prstGeom prst="rect">
            <a:avLst/>
          </a:prstGeom>
        </p:spPr>
      </p:pic>
      <p:sp>
        <p:nvSpPr>
          <p:cNvPr id="39" name="TextBox 17">
            <a:extLst>
              <a:ext uri="{FF2B5EF4-FFF2-40B4-BE49-F238E27FC236}">
                <a16:creationId xmlns:a16="http://schemas.microsoft.com/office/drawing/2014/main" id="{D136893B-45DA-AC35-B352-68580BCB8E6F}"/>
              </a:ext>
            </a:extLst>
          </p:cNvPr>
          <p:cNvSpPr txBox="1"/>
          <p:nvPr/>
        </p:nvSpPr>
        <p:spPr>
          <a:xfrm>
            <a:off x="11736413" y="8059060"/>
            <a:ext cx="3807354" cy="12536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3359"/>
              </a:lnSpc>
              <a:spcBef>
                <a:spcPct val="0"/>
              </a:spcBef>
            </a:pPr>
            <a:r>
              <a:rPr lang="ru-RU" sz="2000" spc="-84" dirty="0">
                <a:solidFill>
                  <a:schemeClr val="bg1">
                    <a:lumMod val="65000"/>
                  </a:schemeClr>
                </a:solidFill>
                <a:latin typeface="Lato Bold"/>
              </a:rPr>
              <a:t>Объединяем и развиваем профессиональное сообщество родителей-участников Клуба.  </a:t>
            </a:r>
            <a:endParaRPr lang="ru-RU" sz="2000" u="none" spc="-84" dirty="0">
              <a:solidFill>
                <a:schemeClr val="bg1">
                  <a:lumMod val="65000"/>
                </a:schemeClr>
              </a:solidFill>
              <a:latin typeface="Lato Bold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A6B3FEA-79C5-47A4-D24E-85060E57E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8316">
            <a:off x="14623644" y="-534185"/>
            <a:ext cx="2911377" cy="323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15">
            <a:extLst>
              <a:ext uri="{FF2B5EF4-FFF2-40B4-BE49-F238E27FC236}">
                <a16:creationId xmlns:a16="http://schemas.microsoft.com/office/drawing/2014/main" id="{B090EA4F-D6C1-7F30-4449-0586D9D0AEF4}"/>
              </a:ext>
            </a:extLst>
          </p:cNvPr>
          <p:cNvSpPr txBox="1"/>
          <p:nvPr/>
        </p:nvSpPr>
        <p:spPr>
          <a:xfrm>
            <a:off x="3301688" y="7011428"/>
            <a:ext cx="2221555" cy="763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02"/>
              </a:lnSpc>
              <a:spcBef>
                <a:spcPct val="0"/>
              </a:spcBef>
            </a:pPr>
            <a:r>
              <a:rPr lang="en-US" sz="5702" u="none" dirty="0">
                <a:solidFill>
                  <a:srgbClr val="FFFFFF"/>
                </a:solidFill>
                <a:latin typeface="Amsterdam One"/>
              </a:rPr>
              <a:t>0</a:t>
            </a:r>
            <a:r>
              <a:rPr lang="ru-RU" sz="5702" u="none" dirty="0">
                <a:solidFill>
                  <a:srgbClr val="FFFFFF"/>
                </a:solidFill>
                <a:latin typeface="Amsterdam One"/>
              </a:rPr>
              <a:t>5</a:t>
            </a:r>
            <a:endParaRPr lang="en-US" sz="5702" u="none" dirty="0">
              <a:solidFill>
                <a:srgbClr val="FFFFFF"/>
              </a:solidFill>
              <a:latin typeface="Amsterdam One"/>
            </a:endParaRPr>
          </a:p>
        </p:txBody>
      </p:sp>
      <p:sp>
        <p:nvSpPr>
          <p:cNvPr id="41" name="TextBox 15">
            <a:extLst>
              <a:ext uri="{FF2B5EF4-FFF2-40B4-BE49-F238E27FC236}">
                <a16:creationId xmlns:a16="http://schemas.microsoft.com/office/drawing/2014/main" id="{5FF53A26-FC18-B7AA-A476-6B016E0504DF}"/>
              </a:ext>
            </a:extLst>
          </p:cNvPr>
          <p:cNvSpPr txBox="1"/>
          <p:nvPr/>
        </p:nvSpPr>
        <p:spPr>
          <a:xfrm>
            <a:off x="8125019" y="7011428"/>
            <a:ext cx="2221555" cy="763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02"/>
              </a:lnSpc>
              <a:spcBef>
                <a:spcPct val="0"/>
              </a:spcBef>
            </a:pPr>
            <a:r>
              <a:rPr lang="en-US" sz="5702" u="none" dirty="0">
                <a:solidFill>
                  <a:srgbClr val="FFFFFF"/>
                </a:solidFill>
                <a:latin typeface="Amsterdam One"/>
              </a:rPr>
              <a:t>0</a:t>
            </a:r>
            <a:r>
              <a:rPr lang="ru-RU" sz="5702" u="none" dirty="0">
                <a:solidFill>
                  <a:srgbClr val="FFFFFF"/>
                </a:solidFill>
                <a:latin typeface="Amsterdam One"/>
              </a:rPr>
              <a:t>6</a:t>
            </a:r>
            <a:endParaRPr lang="en-US" sz="5702" u="none" dirty="0">
              <a:solidFill>
                <a:srgbClr val="FFFFFF"/>
              </a:solidFill>
              <a:latin typeface="Amsterdam One"/>
            </a:endParaRPr>
          </a:p>
        </p:txBody>
      </p:sp>
      <p:sp>
        <p:nvSpPr>
          <p:cNvPr id="42" name="TextBox 15">
            <a:extLst>
              <a:ext uri="{FF2B5EF4-FFF2-40B4-BE49-F238E27FC236}">
                <a16:creationId xmlns:a16="http://schemas.microsoft.com/office/drawing/2014/main" id="{6CCB6A41-6257-1F5D-282E-9DD8ED636B68}"/>
              </a:ext>
            </a:extLst>
          </p:cNvPr>
          <p:cNvSpPr txBox="1"/>
          <p:nvPr/>
        </p:nvSpPr>
        <p:spPr>
          <a:xfrm>
            <a:off x="12610138" y="7105501"/>
            <a:ext cx="2221555" cy="763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02"/>
              </a:lnSpc>
              <a:spcBef>
                <a:spcPct val="0"/>
              </a:spcBef>
            </a:pPr>
            <a:r>
              <a:rPr lang="en-US" sz="5702" u="none" dirty="0">
                <a:solidFill>
                  <a:srgbClr val="FFFFFF"/>
                </a:solidFill>
                <a:latin typeface="Amsterdam One"/>
              </a:rPr>
              <a:t>0</a:t>
            </a:r>
            <a:r>
              <a:rPr lang="ru-RU" sz="5702" u="none" dirty="0">
                <a:solidFill>
                  <a:srgbClr val="FFFFFF"/>
                </a:solidFill>
                <a:latin typeface="Amsterdam One"/>
              </a:rPr>
              <a:t>7</a:t>
            </a:r>
            <a:endParaRPr lang="en-US" sz="5702" u="none" dirty="0">
              <a:solidFill>
                <a:srgbClr val="FFFFFF"/>
              </a:solidFill>
              <a:latin typeface="Amsterdam One"/>
            </a:endParaRPr>
          </a:p>
        </p:txBody>
      </p:sp>
      <p:pic>
        <p:nvPicPr>
          <p:cNvPr id="47" name="Picture 3">
            <a:extLst>
              <a:ext uri="{FF2B5EF4-FFF2-40B4-BE49-F238E27FC236}">
                <a16:creationId xmlns:a16="http://schemas.microsoft.com/office/drawing/2014/main" id="{A7088C38-0411-9E82-9B29-8A28EB2A43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r="58801" b="23397"/>
          <a:stretch/>
        </p:blipFill>
        <p:spPr>
          <a:xfrm rot="10800000">
            <a:off x="-3084" y="-42297"/>
            <a:ext cx="2660891" cy="5180535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21B53DB0-A6A2-E6E6-26B2-1BF50FFA4E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r="58801" b="23397"/>
          <a:stretch/>
        </p:blipFill>
        <p:spPr>
          <a:xfrm>
            <a:off x="15685221" y="5106465"/>
            <a:ext cx="2602780" cy="518053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CCF766F1-D3E3-251F-F96F-2216D66C8E5C}"/>
              </a:ext>
            </a:extLst>
          </p:cNvPr>
          <p:cNvSpPr txBox="1"/>
          <p:nvPr/>
        </p:nvSpPr>
        <p:spPr>
          <a:xfrm>
            <a:off x="8948737" y="114300"/>
            <a:ext cx="9372600" cy="3054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080"/>
              </a:lnSpc>
              <a:spcBef>
                <a:spcPct val="0"/>
              </a:spcBef>
            </a:pPr>
            <a:r>
              <a:rPr lang="ru-RU" sz="8000" b="1" dirty="0">
                <a:solidFill>
                  <a:schemeClr val="bg1">
                    <a:lumMod val="65000"/>
                  </a:schemeClr>
                </a:solidFill>
                <a:latin typeface="Prata" panose="020B0604020202020204" charset="-52"/>
              </a:rPr>
              <a:t>Будем рады </a:t>
            </a:r>
            <a:br>
              <a:rPr lang="ru-RU" sz="8000" b="1" dirty="0">
                <a:solidFill>
                  <a:schemeClr val="bg1">
                    <a:lumMod val="65000"/>
                  </a:schemeClr>
                </a:solidFill>
                <a:latin typeface="Prata" panose="020B0604020202020204" charset="-52"/>
              </a:rPr>
            </a:br>
            <a:r>
              <a:rPr lang="ru-RU" sz="8000" b="1" dirty="0">
                <a:solidFill>
                  <a:schemeClr val="bg1">
                    <a:lumMod val="65000"/>
                  </a:schemeClr>
                </a:solidFill>
                <a:latin typeface="Prata" panose="020B0604020202020204" charset="-52"/>
              </a:rPr>
              <a:t>сотрудничеству!</a:t>
            </a:r>
            <a:endParaRPr lang="en-US" sz="8000" b="1" u="none" dirty="0">
              <a:solidFill>
                <a:srgbClr val="FFFFFF"/>
              </a:solidFill>
              <a:latin typeface="Prata" panose="020B0604020202020204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44A690-F4B2-2199-AC53-65E94F07BDBB}"/>
              </a:ext>
            </a:extLst>
          </p:cNvPr>
          <p:cNvSpPr txBox="1"/>
          <p:nvPr/>
        </p:nvSpPr>
        <p:spPr>
          <a:xfrm>
            <a:off x="533400" y="9225366"/>
            <a:ext cx="9144000" cy="1041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200" dirty="0">
                <a:solidFill>
                  <a:srgbClr val="A6A6A6"/>
                </a:solidFill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Тел. 8-964-330-27-28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A6A6A6"/>
                </a:solidFill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E-mail</a:t>
            </a:r>
            <a:r>
              <a:rPr lang="ru-RU" sz="2200" dirty="0">
                <a:solidFill>
                  <a:srgbClr val="A6A6A6"/>
                </a:solidFill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: </a:t>
            </a:r>
            <a:r>
              <a:rPr lang="en-US" sz="2200" dirty="0">
                <a:solidFill>
                  <a:srgbClr val="A6A6A6"/>
                </a:solidFill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pitersemklub@yandex.ru</a:t>
            </a:r>
            <a:endParaRPr lang="ru-RU" sz="2200" dirty="0">
              <a:solidFill>
                <a:srgbClr val="A6A6A6"/>
              </a:solidFill>
              <a:latin typeface="Lato Bold" panose="020B0604020202020204" charset="0"/>
              <a:ea typeface="Lato Bold" panose="020B0604020202020204" charset="0"/>
              <a:cs typeface="Lato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315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>
            <a:extLst>
              <a:ext uri="{FF2B5EF4-FFF2-40B4-BE49-F238E27FC236}">
                <a16:creationId xmlns:a16="http://schemas.microsoft.com/office/drawing/2014/main" id="{05509CD8-EBA5-DD35-FF65-6966D55000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84" t="31656"/>
          <a:stretch/>
        </p:blipFill>
        <p:spPr>
          <a:xfrm>
            <a:off x="0" y="-5443"/>
            <a:ext cx="3937896" cy="47923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rcRect t="-6101" r="3852" b="-1"/>
          <a:stretch/>
        </p:blipFill>
        <p:spPr>
          <a:xfrm rot="18944406">
            <a:off x="9800204" y="-3597136"/>
            <a:ext cx="10383170" cy="1483756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662538" y="2019300"/>
            <a:ext cx="9296400" cy="6321857"/>
            <a:chOff x="1388" y="95464"/>
            <a:chExt cx="12958627" cy="8429143"/>
          </a:xfrm>
        </p:grpSpPr>
        <p:sp>
          <p:nvSpPr>
            <p:cNvPr id="8" name="TextBox 8"/>
            <p:cNvSpPr txBox="1"/>
            <p:nvPr/>
          </p:nvSpPr>
          <p:spPr>
            <a:xfrm>
              <a:off x="161938" y="95464"/>
              <a:ext cx="12396727" cy="328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ru-RU" sz="8000" b="1" u="none" dirty="0">
                  <a:solidFill>
                    <a:schemeClr val="bg1">
                      <a:lumMod val="65000"/>
                    </a:schemeClr>
                  </a:solidFill>
                  <a:latin typeface="Prata" panose="020B0604020202020204" charset="-52"/>
                  <a:ea typeface="Lato Bold" panose="020B0604020202020204" charset="0"/>
                  <a:cs typeface="Lato Bold" panose="020B0604020202020204" charset="0"/>
                </a:rPr>
                <a:t>Питерский семейный клуб</a:t>
              </a:r>
              <a:endParaRPr lang="en-US" sz="8000" b="1" u="none" dirty="0">
                <a:solidFill>
                  <a:schemeClr val="bg1">
                    <a:lumMod val="65000"/>
                  </a:schemeClr>
                </a:solidFill>
                <a:latin typeface="Prata" panose="020B0604020202020204" charset="-52"/>
                <a:ea typeface="Lato Bold" panose="020B0604020202020204" charset="0"/>
                <a:cs typeface="Lato Bold" panose="020B0604020202020204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388" y="3828620"/>
              <a:ext cx="12958627" cy="46959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just">
                <a:lnSpc>
                  <a:spcPct val="150000"/>
                </a:lnSpc>
                <a:spcBef>
                  <a:spcPct val="0"/>
                </a:spcBef>
              </a:pPr>
              <a:r>
                <a:rPr lang="ru-RU" sz="2600" u="none" dirty="0">
                  <a:solidFill>
                    <a:schemeClr val="bg1">
                      <a:lumMod val="65000"/>
                    </a:schemeClr>
                  </a:solidFill>
                  <a:latin typeface="Lato Bold" panose="020B0604020202020204" charset="0"/>
                  <a:ea typeface="Lato Bold" panose="020B0604020202020204" charset="0"/>
                  <a:cs typeface="Lato Bold" panose="020B0604020202020204" charset="0"/>
                </a:rPr>
                <a:t>Нацелен на создание благоприятных условий, в основе которых лежит укрепление семейных связей и расширение возможности общения,  необходимых для развития интеллектуально-творческого потенциала, объединения детей и взрослых посредством совместной интеллектуальной деятельности.</a:t>
              </a:r>
            </a:p>
          </p:txBody>
        </p:sp>
      </p:grpSp>
      <p:pic>
        <p:nvPicPr>
          <p:cNvPr id="5128" name="Picture 8">
            <a:extLst>
              <a:ext uri="{FF2B5EF4-FFF2-40B4-BE49-F238E27FC236}">
                <a16:creationId xmlns:a16="http://schemas.microsoft.com/office/drawing/2014/main" id="{1204F4D1-EEF5-9C6D-EA4B-9AB4C4E1DF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8" r="15051"/>
          <a:stretch/>
        </p:blipFill>
        <p:spPr bwMode="auto">
          <a:xfrm>
            <a:off x="10246862" y="1738045"/>
            <a:ext cx="7521344" cy="783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DA541CEB-964A-C9F7-E3FA-24005715A4E7}"/>
              </a:ext>
            </a:extLst>
          </p:cNvPr>
          <p:cNvSpPr txBox="1"/>
          <p:nvPr/>
        </p:nvSpPr>
        <p:spPr>
          <a:xfrm>
            <a:off x="1028699" y="436371"/>
            <a:ext cx="16230600" cy="1471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080"/>
              </a:lnSpc>
              <a:spcBef>
                <a:spcPct val="0"/>
              </a:spcBef>
            </a:pPr>
            <a:r>
              <a:rPr lang="ru-RU" sz="8000" b="1" dirty="0">
                <a:solidFill>
                  <a:schemeClr val="bg1">
                    <a:lumMod val="65000"/>
                  </a:schemeClr>
                </a:solidFill>
                <a:latin typeface="Prata" panose="020B0604020202020204" charset="-52"/>
                <a:ea typeface="Lato Bold" panose="020B0604020202020204" charset="0"/>
                <a:cs typeface="Lato Bold" panose="020B0604020202020204" charset="0"/>
              </a:rPr>
              <a:t>Этапы развития Клуба</a:t>
            </a:r>
            <a:r>
              <a:rPr lang="ru-RU" sz="8000" b="1" dirty="0">
                <a:solidFill>
                  <a:srgbClr val="FFFFFF"/>
                </a:solidFill>
                <a:latin typeface="Prata" panose="020B0604020202020204" charset="-52"/>
                <a:ea typeface="Lato Bold" panose="020B0604020202020204" charset="0"/>
                <a:cs typeface="Lato Bold" panose="020B0604020202020204" charset="0"/>
              </a:rPr>
              <a:t>:</a:t>
            </a:r>
            <a:endParaRPr lang="en-US" sz="8000" b="1" u="none" dirty="0">
              <a:solidFill>
                <a:srgbClr val="FFFFFF"/>
              </a:solidFill>
              <a:latin typeface="Prata" panose="020B0604020202020204" charset="-52"/>
              <a:ea typeface="Lato Bold" panose="020B0604020202020204" charset="0"/>
              <a:cs typeface="Lato Bold" panose="020B060402020202020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B396AE-F831-E54F-27A9-F51A84943C49}"/>
              </a:ext>
            </a:extLst>
          </p:cNvPr>
          <p:cNvSpPr txBox="1"/>
          <p:nvPr/>
        </p:nvSpPr>
        <p:spPr>
          <a:xfrm>
            <a:off x="788374" y="5251742"/>
            <a:ext cx="5281248" cy="3072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200" dirty="0">
                <a:solidFill>
                  <a:srgbClr val="A6A6A6"/>
                </a:solidFill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Инициаторами создания Клуба стали родители, чьи дети </a:t>
            </a:r>
            <a:r>
              <a:rPr lang="ru-RU" sz="2200" dirty="0">
                <a:solidFill>
                  <a:srgbClr val="A6A6A6"/>
                </a:solidFill>
                <a:effectLst/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обучаются </a:t>
            </a:r>
            <a:br>
              <a:rPr lang="ru-RU" sz="2200" dirty="0">
                <a:solidFill>
                  <a:srgbClr val="A6A6A6"/>
                </a:solidFill>
                <a:effectLst/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</a:br>
            <a:r>
              <a:rPr lang="ru-RU" sz="2200" dirty="0">
                <a:solidFill>
                  <a:srgbClr val="A6A6A6"/>
                </a:solidFill>
                <a:effectLst/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на семейном образовании, с целью большего общения между единомышленниками и налаживания коммуникации между детьми.</a:t>
            </a:r>
            <a:endParaRPr lang="ru-RU" sz="2200" dirty="0">
              <a:solidFill>
                <a:srgbClr val="A6A6A6"/>
              </a:solidFill>
              <a:latin typeface="Lato Bold" panose="020B0604020202020204" charset="0"/>
              <a:ea typeface="Lato Bold" panose="020B0604020202020204" charset="0"/>
              <a:cs typeface="Lato Bold" panose="020B0604020202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440DA0-FFF6-5023-2504-0266B4B03AE5}"/>
              </a:ext>
            </a:extLst>
          </p:cNvPr>
          <p:cNvSpPr txBox="1"/>
          <p:nvPr/>
        </p:nvSpPr>
        <p:spPr>
          <a:xfrm>
            <a:off x="7162799" y="5372099"/>
            <a:ext cx="3390901" cy="2056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200" dirty="0">
                <a:solidFill>
                  <a:srgbClr val="A6A6A6"/>
                </a:solidFill>
                <a:effectLst/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Первая встреча </a:t>
            </a:r>
            <a:br>
              <a:rPr lang="ru-RU" sz="2200" dirty="0">
                <a:solidFill>
                  <a:srgbClr val="A6A6A6"/>
                </a:solidFill>
                <a:effectLst/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</a:br>
            <a:r>
              <a:rPr lang="ru-RU" sz="2200" dirty="0">
                <a:solidFill>
                  <a:srgbClr val="A6A6A6"/>
                </a:solidFill>
                <a:effectLst/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семей с детьми состоялась</a:t>
            </a:r>
            <a:br>
              <a:rPr lang="ru-RU" sz="2200" dirty="0">
                <a:solidFill>
                  <a:srgbClr val="A6A6A6"/>
                </a:solidFill>
                <a:effectLst/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</a:br>
            <a:r>
              <a:rPr lang="ru-RU" sz="2200" dirty="0">
                <a:solidFill>
                  <a:srgbClr val="A6A6A6"/>
                </a:solidFill>
                <a:effectLst/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30 марта 2021 года.</a:t>
            </a:r>
            <a:endParaRPr lang="ru-RU" sz="2200" dirty="0">
              <a:solidFill>
                <a:srgbClr val="A6A6A6"/>
              </a:solidFill>
              <a:latin typeface="Lato Bold" panose="020B0604020202020204" charset="0"/>
              <a:ea typeface="Lato Bold" panose="020B0604020202020204" charset="0"/>
              <a:cs typeface="Lato Bold" panose="020B0604020202020204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D626154E-4F76-AA7D-0000-4BC22B83E3F2}"/>
              </a:ext>
            </a:extLst>
          </p:cNvPr>
          <p:cNvCxnSpPr>
            <a:cxnSpLocks/>
          </p:cNvCxnSpPr>
          <p:nvPr/>
        </p:nvCxnSpPr>
        <p:spPr>
          <a:xfrm>
            <a:off x="1162048" y="4610100"/>
            <a:ext cx="15963901" cy="0"/>
          </a:xfrm>
          <a:prstGeom prst="line">
            <a:avLst/>
          </a:prstGeom>
          <a:ln>
            <a:solidFill>
              <a:srgbClr val="A6A6A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Picture 10">
            <a:extLst>
              <a:ext uri="{FF2B5EF4-FFF2-40B4-BE49-F238E27FC236}">
                <a16:creationId xmlns:a16="http://schemas.microsoft.com/office/drawing/2014/main" id="{EC8D8B9B-2E94-E33F-A026-F67C652043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05618" y="4333580"/>
            <a:ext cx="646760" cy="657520"/>
          </a:xfrm>
          <a:prstGeom prst="rect">
            <a:avLst/>
          </a:prstGeom>
        </p:spPr>
      </p:pic>
      <p:sp>
        <p:nvSpPr>
          <p:cNvPr id="12" name="AutoShape 2">
            <a:extLst>
              <a:ext uri="{FF2B5EF4-FFF2-40B4-BE49-F238E27FC236}">
                <a16:creationId xmlns:a16="http://schemas.microsoft.com/office/drawing/2014/main" id="{0B1C320C-22C3-2922-F85D-FE14FDBDDA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4E8F6E-068C-4BCC-26D6-B8705F63BC6A}"/>
              </a:ext>
            </a:extLst>
          </p:cNvPr>
          <p:cNvSpPr txBox="1"/>
          <p:nvPr/>
        </p:nvSpPr>
        <p:spPr>
          <a:xfrm>
            <a:off x="12065598" y="5207966"/>
            <a:ext cx="5612421" cy="3257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200" dirty="0">
                <a:solidFill>
                  <a:srgbClr val="A6A6A6"/>
                </a:solidFill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На сегодняшний день, </a:t>
            </a:r>
            <a:br>
              <a:rPr lang="ru-RU" sz="2200" dirty="0">
                <a:solidFill>
                  <a:srgbClr val="A6A6A6"/>
                </a:solidFill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</a:br>
            <a:r>
              <a:rPr lang="ru-RU" sz="2200" dirty="0">
                <a:solidFill>
                  <a:srgbClr val="A6A6A6"/>
                </a:solidFill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Клуб открыт для всех!</a:t>
            </a:r>
          </a:p>
          <a:p>
            <a:pPr algn="ctr">
              <a:lnSpc>
                <a:spcPct val="150000"/>
              </a:lnSpc>
            </a:pPr>
            <a:endParaRPr lang="ru-RU" sz="800" dirty="0">
              <a:solidFill>
                <a:srgbClr val="A6A6A6"/>
              </a:solidFill>
              <a:latin typeface="Lato Bold" panose="020B0604020202020204" charset="0"/>
              <a:ea typeface="Lato Bold" panose="020B0604020202020204" charset="0"/>
              <a:cs typeface="Lato Bold" panose="020B0604020202020204" charset="0"/>
            </a:endParaRPr>
          </a:p>
          <a:p>
            <a:pPr algn="ctr">
              <a:lnSpc>
                <a:spcPct val="150000"/>
              </a:lnSpc>
            </a:pPr>
            <a:r>
              <a:rPr lang="ru-RU" sz="2200" dirty="0">
                <a:solidFill>
                  <a:srgbClr val="A6A6A6"/>
                </a:solidFill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В мероприятиях принимают участие </a:t>
            </a:r>
            <a:br>
              <a:rPr lang="ru-RU" sz="2200" dirty="0">
                <a:solidFill>
                  <a:srgbClr val="A6A6A6"/>
                </a:solidFill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</a:br>
            <a:r>
              <a:rPr lang="ru-RU" sz="2200" dirty="0">
                <a:solidFill>
                  <a:srgbClr val="A6A6A6"/>
                </a:solidFill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как семьи с детьми  "нулевого" возраста,  так и подростки, с любой формой образования и сферой интересов.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4608BF7F-1A84-CD65-7069-BCA644004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719" y="2083170"/>
            <a:ext cx="2737216" cy="225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A70D5C7B-7ADE-631E-FFFE-D8EEC8F4CC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534870" y="4333580"/>
            <a:ext cx="646760" cy="657520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266098C-CCBF-51F6-8454-0E00B905E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8125" r="94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503" y="2455128"/>
            <a:ext cx="2451494" cy="183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57942E72-E15F-50D6-73B5-441A3895E2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535622" y="4333580"/>
            <a:ext cx="646760" cy="657520"/>
          </a:xfrm>
          <a:prstGeom prst="rect">
            <a:avLst/>
          </a:prstGeom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F75EDE04-60B3-6C69-E81E-432F89F42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0" t="29966" r="15390" b="16942"/>
          <a:stretch/>
        </p:blipFill>
        <p:spPr bwMode="auto">
          <a:xfrm>
            <a:off x="13030200" y="2455128"/>
            <a:ext cx="3683219" cy="200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53549DD4-218E-B251-DFF1-8299436C6F0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0086CA"/>
              </a:clrFrom>
              <a:clrTo>
                <a:srgbClr val="0086CA">
                  <a:alpha val="0"/>
                </a:srgbClr>
              </a:clrTo>
            </a:clrChange>
          </a:blip>
          <a:srcRect l="3077" t="67015" r="4615"/>
          <a:stretch/>
        </p:blipFill>
        <p:spPr>
          <a:xfrm rot="10800000">
            <a:off x="-2" y="8639714"/>
            <a:ext cx="18288000" cy="164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91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1028699" y="436371"/>
            <a:ext cx="16230600" cy="1471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080"/>
              </a:lnSpc>
              <a:spcBef>
                <a:spcPct val="0"/>
              </a:spcBef>
            </a:pPr>
            <a:r>
              <a:rPr lang="ru-RU" sz="8000" b="1" dirty="0">
                <a:solidFill>
                  <a:schemeClr val="bg1">
                    <a:lumMod val="65000"/>
                  </a:schemeClr>
                </a:solidFill>
                <a:latin typeface="Prata" panose="020B0604020202020204" charset="-52"/>
                <a:ea typeface="Lato Bold" panose="020B0604020202020204" charset="0"/>
                <a:cs typeface="Lato Bold" panose="020B0604020202020204" charset="0"/>
              </a:rPr>
              <a:t>Основная деятельность</a:t>
            </a:r>
            <a:r>
              <a:rPr lang="ru-RU" sz="8000" b="1" dirty="0">
                <a:solidFill>
                  <a:srgbClr val="FFFFFF"/>
                </a:solidFill>
                <a:latin typeface="Prata" panose="020B0604020202020204" charset="-52"/>
                <a:ea typeface="Lato Bold" panose="020B0604020202020204" charset="0"/>
                <a:cs typeface="Lato Bold" panose="020B0604020202020204" charset="0"/>
              </a:rPr>
              <a:t>:</a:t>
            </a:r>
            <a:endParaRPr lang="en-US" sz="8000" b="1" u="none" dirty="0">
              <a:solidFill>
                <a:srgbClr val="FFFFFF"/>
              </a:solidFill>
              <a:latin typeface="Prata" panose="020B0604020202020204" charset="-52"/>
              <a:ea typeface="Lato Bold" panose="020B0604020202020204" charset="0"/>
              <a:cs typeface="Lato Bold" panose="020B0604020202020204" charset="0"/>
            </a:endParaRPr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3148F0AD-8D2E-28D7-7736-A9F2DF96B57A}"/>
              </a:ext>
            </a:extLst>
          </p:cNvPr>
          <p:cNvGrpSpPr/>
          <p:nvPr/>
        </p:nvGrpSpPr>
        <p:grpSpPr>
          <a:xfrm>
            <a:off x="581823" y="2518242"/>
            <a:ext cx="2221555" cy="1497272"/>
            <a:chOff x="1293458" y="2754897"/>
            <a:chExt cx="2221555" cy="1497272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721302" y="2754897"/>
              <a:ext cx="1472771" cy="1497272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1293458" y="3301088"/>
              <a:ext cx="2221555" cy="7639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702"/>
                </a:lnSpc>
                <a:spcBef>
                  <a:spcPct val="0"/>
                </a:spcBef>
              </a:pPr>
              <a:r>
                <a:rPr lang="en-US" sz="5702" u="none" dirty="0">
                  <a:solidFill>
                    <a:srgbClr val="FFFFFF"/>
                  </a:solidFill>
                  <a:latin typeface="Amsterdam One"/>
                </a:rPr>
                <a:t>01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642159" y="2511156"/>
            <a:ext cx="6916038" cy="1695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just">
              <a:lnSpc>
                <a:spcPts val="3359"/>
              </a:lnSpc>
              <a:spcBef>
                <a:spcPct val="0"/>
              </a:spcBef>
            </a:pPr>
            <a:r>
              <a:rPr lang="ru-RU" sz="2200" spc="-84" dirty="0">
                <a:solidFill>
                  <a:schemeClr val="bg1">
                    <a:lumMod val="65000"/>
                  </a:schemeClr>
                </a:solidFill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Организация и проведение турниров по различным интеллектуальным играм, мастер-классов, масштабных событий, тематических мероприятий культурного и научно-просветительского характера;</a:t>
            </a:r>
            <a:endParaRPr lang="en-US" sz="2200" u="none" spc="-84" dirty="0">
              <a:solidFill>
                <a:schemeClr val="bg1">
                  <a:lumMod val="65000"/>
                </a:schemeClr>
              </a:solidFill>
              <a:latin typeface="Lato Bold" panose="020B0604020202020204" charset="0"/>
              <a:ea typeface="Lato Bold" panose="020B0604020202020204" charset="0"/>
              <a:cs typeface="Lato Bold" panose="020B0604020202020204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599156" y="5573234"/>
            <a:ext cx="6959041" cy="3870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just">
              <a:lnSpc>
                <a:spcPts val="3359"/>
              </a:lnSpc>
              <a:spcBef>
                <a:spcPct val="0"/>
              </a:spcBef>
            </a:pPr>
            <a:r>
              <a:rPr lang="ru-RU" sz="2200" spc="-84" dirty="0">
                <a:solidFill>
                  <a:schemeClr val="bg1">
                    <a:lumMod val="65000"/>
                  </a:schemeClr>
                </a:solidFill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Разработка и популяризация интеллектуальных игр;</a:t>
            </a:r>
            <a:endParaRPr lang="en-US" sz="2200" u="none" spc="-84" dirty="0">
              <a:solidFill>
                <a:schemeClr val="bg1">
                  <a:lumMod val="65000"/>
                </a:schemeClr>
              </a:solidFill>
              <a:latin typeface="Lato Bold" panose="020B0604020202020204" charset="0"/>
              <a:ea typeface="Lato Bold" panose="020B0604020202020204" charset="0"/>
              <a:cs typeface="Lato Bold" panose="020B0604020202020204" charset="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1779987" y="4083127"/>
            <a:ext cx="6203213" cy="823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just">
              <a:lnSpc>
                <a:spcPts val="3359"/>
              </a:lnSpc>
              <a:spcBef>
                <a:spcPct val="0"/>
              </a:spcBef>
            </a:pPr>
            <a:r>
              <a:rPr lang="ru-RU" sz="2200" spc="-84" dirty="0">
                <a:solidFill>
                  <a:schemeClr val="bg1">
                    <a:lumMod val="65000"/>
                  </a:schemeClr>
                </a:solidFill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Распространение новостей о деятельности Клуба на сайте учреждения, в СМИ и социальных сетях;</a:t>
            </a:r>
            <a:endParaRPr lang="en-US" sz="2200" u="none" spc="-84" dirty="0">
              <a:solidFill>
                <a:schemeClr val="bg1">
                  <a:lumMod val="65000"/>
                </a:schemeClr>
              </a:solidFill>
              <a:latin typeface="Lato Bold" panose="020B0604020202020204" charset="0"/>
              <a:ea typeface="Lato Bold" panose="020B0604020202020204" charset="0"/>
              <a:cs typeface="Lato Bold" panose="020B0604020202020204" charset="0"/>
            </a:endParaRPr>
          </a:p>
        </p:txBody>
      </p:sp>
      <p:pic>
        <p:nvPicPr>
          <p:cNvPr id="28" name="Picture 10">
            <a:extLst>
              <a:ext uri="{FF2B5EF4-FFF2-40B4-BE49-F238E27FC236}">
                <a16:creationId xmlns:a16="http://schemas.microsoft.com/office/drawing/2014/main" id="{1EDEB58D-D5C8-DF6F-C5B9-BA8B454D70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6214" y="7509553"/>
            <a:ext cx="1472771" cy="1497272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2671374" y="7676926"/>
            <a:ext cx="6916036" cy="1719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just">
              <a:lnSpc>
                <a:spcPts val="3359"/>
              </a:lnSpc>
              <a:spcBef>
                <a:spcPct val="0"/>
              </a:spcBef>
            </a:pPr>
            <a:r>
              <a:rPr lang="ru-RU" sz="2200" spc="-84" dirty="0">
                <a:solidFill>
                  <a:schemeClr val="bg1">
                    <a:lumMod val="65000"/>
                  </a:schemeClr>
                </a:solidFill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Подготовка и обустройство помещений </a:t>
            </a:r>
            <a:br>
              <a:rPr lang="ru-RU" sz="2200" spc="-84" dirty="0">
                <a:solidFill>
                  <a:schemeClr val="bg1">
                    <a:lumMod val="65000"/>
                  </a:schemeClr>
                </a:solidFill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</a:br>
            <a:r>
              <a:rPr lang="ru-RU" sz="2200" spc="-84" dirty="0">
                <a:solidFill>
                  <a:schemeClr val="bg1">
                    <a:lumMod val="65000"/>
                  </a:schemeClr>
                </a:solidFill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к проведению мероприятий, на несколько зон: зона для занятий интеллектуальной и творческой деятельностью, зона релаксации;</a:t>
            </a:r>
            <a:endParaRPr lang="en-US" sz="2200" u="none" spc="-84" dirty="0">
              <a:solidFill>
                <a:schemeClr val="bg1">
                  <a:lumMod val="65000"/>
                </a:schemeClr>
              </a:solidFill>
              <a:latin typeface="Lato Bold" panose="020B0604020202020204" charset="0"/>
              <a:ea typeface="Lato Bold" panose="020B0604020202020204" charset="0"/>
              <a:cs typeface="Lato Bold" panose="020B0604020202020204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81823" y="8154807"/>
            <a:ext cx="2221555" cy="763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02"/>
              </a:lnSpc>
              <a:spcBef>
                <a:spcPct val="0"/>
              </a:spcBef>
            </a:pPr>
            <a:r>
              <a:rPr lang="en-US" sz="5702" u="none" dirty="0">
                <a:solidFill>
                  <a:srgbClr val="FFFFFF"/>
                </a:solidFill>
                <a:latin typeface="Amsterdam One"/>
              </a:rPr>
              <a:t>0</a:t>
            </a:r>
            <a:r>
              <a:rPr lang="ru-RU" sz="5702" u="none" dirty="0">
                <a:solidFill>
                  <a:srgbClr val="FFFFFF"/>
                </a:solidFill>
                <a:latin typeface="Amsterdam One"/>
              </a:rPr>
              <a:t>3</a:t>
            </a:r>
            <a:endParaRPr lang="en-US" sz="5702" u="none" dirty="0">
              <a:solidFill>
                <a:srgbClr val="FFFFFF"/>
              </a:solidFill>
              <a:latin typeface="Amsterdam One"/>
            </a:endParaRPr>
          </a:p>
        </p:txBody>
      </p:sp>
      <p:pic>
        <p:nvPicPr>
          <p:cNvPr id="29" name="Picture 10">
            <a:extLst>
              <a:ext uri="{FF2B5EF4-FFF2-40B4-BE49-F238E27FC236}">
                <a16:creationId xmlns:a16="http://schemas.microsoft.com/office/drawing/2014/main" id="{0CC7318B-4456-979F-D409-2F47A3D9DF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75508" y="5011738"/>
            <a:ext cx="1472771" cy="1497272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601115" y="5661311"/>
            <a:ext cx="2221555" cy="763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02"/>
              </a:lnSpc>
              <a:spcBef>
                <a:spcPct val="0"/>
              </a:spcBef>
            </a:pPr>
            <a:r>
              <a:rPr lang="en-US" sz="5702" u="none" dirty="0">
                <a:solidFill>
                  <a:srgbClr val="FFFFFF"/>
                </a:solidFill>
                <a:latin typeface="Amsterdam One"/>
              </a:rPr>
              <a:t>0</a:t>
            </a:r>
            <a:r>
              <a:rPr lang="ru-RU" sz="5702" u="none" dirty="0">
                <a:solidFill>
                  <a:srgbClr val="FFFFFF"/>
                </a:solidFill>
                <a:latin typeface="Amsterdam One"/>
              </a:rPr>
              <a:t>2</a:t>
            </a:r>
            <a:endParaRPr lang="en-US" sz="5702" u="none" dirty="0">
              <a:solidFill>
                <a:srgbClr val="FFFFFF"/>
              </a:solidFill>
              <a:latin typeface="Amsterdam One"/>
            </a:endParaRPr>
          </a:p>
        </p:txBody>
      </p:sp>
      <p:pic>
        <p:nvPicPr>
          <p:cNvPr id="30" name="Picture 10">
            <a:extLst>
              <a:ext uri="{FF2B5EF4-FFF2-40B4-BE49-F238E27FC236}">
                <a16:creationId xmlns:a16="http://schemas.microsoft.com/office/drawing/2014/main" id="{9F22FFC1-5E61-E13C-9E8B-C481CAB7BF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29405" y="3808617"/>
            <a:ext cx="1472771" cy="1497272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9755012" y="4557448"/>
            <a:ext cx="2221555" cy="763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02"/>
              </a:lnSpc>
              <a:spcBef>
                <a:spcPct val="0"/>
              </a:spcBef>
            </a:pPr>
            <a:r>
              <a:rPr lang="en-US" sz="5702" u="none" dirty="0">
                <a:solidFill>
                  <a:srgbClr val="FFFFFF"/>
                </a:solidFill>
                <a:latin typeface="Amsterdam One"/>
              </a:rPr>
              <a:t>04</a:t>
            </a:r>
          </a:p>
        </p:txBody>
      </p:sp>
      <p:pic>
        <p:nvPicPr>
          <p:cNvPr id="31" name="Picture 10">
            <a:extLst>
              <a:ext uri="{FF2B5EF4-FFF2-40B4-BE49-F238E27FC236}">
                <a16:creationId xmlns:a16="http://schemas.microsoft.com/office/drawing/2014/main" id="{1D1F43D6-8D8E-0689-A6C6-A8DD37F46C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29406" y="6043281"/>
            <a:ext cx="1472771" cy="1497272"/>
          </a:xfrm>
          <a:prstGeom prst="rect">
            <a:avLst/>
          </a:prstGeom>
        </p:spPr>
      </p:pic>
      <p:sp>
        <p:nvSpPr>
          <p:cNvPr id="32" name="TextBox 17">
            <a:extLst>
              <a:ext uri="{FF2B5EF4-FFF2-40B4-BE49-F238E27FC236}">
                <a16:creationId xmlns:a16="http://schemas.microsoft.com/office/drawing/2014/main" id="{D21D6129-425E-9071-B1FC-ACEF60A8CE65}"/>
              </a:ext>
            </a:extLst>
          </p:cNvPr>
          <p:cNvSpPr txBox="1"/>
          <p:nvPr/>
        </p:nvSpPr>
        <p:spPr>
          <a:xfrm>
            <a:off x="11779987" y="6203873"/>
            <a:ext cx="6203213" cy="1259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just">
              <a:lnSpc>
                <a:spcPts val="3359"/>
              </a:lnSpc>
              <a:spcBef>
                <a:spcPct val="0"/>
              </a:spcBef>
            </a:pPr>
            <a:r>
              <a:rPr lang="ru-RU" sz="2200" spc="-84" dirty="0">
                <a:solidFill>
                  <a:schemeClr val="bg1">
                    <a:lumMod val="65000"/>
                  </a:schemeClr>
                </a:solidFill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Ос</a:t>
            </a:r>
            <a:r>
              <a:rPr lang="ru-RU" sz="2200" u="none" spc="-84" dirty="0">
                <a:solidFill>
                  <a:schemeClr val="bg1">
                    <a:lumMod val="65000"/>
                  </a:schemeClr>
                </a:solidFill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уществление взаимодействия с другими сообществами и учреждениями действующими в аналогичных интересах в городе.</a:t>
            </a:r>
            <a:endParaRPr lang="en-US" sz="2200" u="none" spc="-84" dirty="0">
              <a:solidFill>
                <a:schemeClr val="bg1">
                  <a:lumMod val="65000"/>
                </a:schemeClr>
              </a:solidFill>
              <a:latin typeface="Lato Bold" panose="020B0604020202020204" charset="0"/>
              <a:ea typeface="Lato Bold" panose="020B0604020202020204" charset="0"/>
              <a:cs typeface="Lato Bold" panose="020B0604020202020204" charset="0"/>
            </a:endParaRPr>
          </a:p>
        </p:txBody>
      </p:sp>
      <p:sp>
        <p:nvSpPr>
          <p:cNvPr id="40" name="TextBox 15">
            <a:extLst>
              <a:ext uri="{FF2B5EF4-FFF2-40B4-BE49-F238E27FC236}">
                <a16:creationId xmlns:a16="http://schemas.microsoft.com/office/drawing/2014/main" id="{B090EA4F-D6C1-7F30-4449-0586D9D0AEF4}"/>
              </a:ext>
            </a:extLst>
          </p:cNvPr>
          <p:cNvSpPr txBox="1"/>
          <p:nvPr/>
        </p:nvSpPr>
        <p:spPr>
          <a:xfrm>
            <a:off x="9829799" y="6745612"/>
            <a:ext cx="2221555" cy="763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02"/>
              </a:lnSpc>
              <a:spcBef>
                <a:spcPct val="0"/>
              </a:spcBef>
            </a:pPr>
            <a:r>
              <a:rPr lang="en-US" sz="5702" u="none" dirty="0">
                <a:solidFill>
                  <a:srgbClr val="FFFFFF"/>
                </a:solidFill>
                <a:latin typeface="Amsterdam One"/>
              </a:rPr>
              <a:t>0</a:t>
            </a:r>
            <a:r>
              <a:rPr lang="ru-RU" sz="5702" u="none" dirty="0">
                <a:solidFill>
                  <a:srgbClr val="FFFFFF"/>
                </a:solidFill>
                <a:latin typeface="Amsterdam One"/>
              </a:rPr>
              <a:t>5</a:t>
            </a:r>
            <a:endParaRPr lang="en-US" sz="5702" u="none" dirty="0">
              <a:solidFill>
                <a:srgbClr val="FFFFFF"/>
              </a:solidFill>
              <a:latin typeface="Amsterdam One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592E28F5-7BB4-B6AC-E4B6-BDD08BFBF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6" y="670110"/>
            <a:ext cx="2207183" cy="220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hlinkClick r:id="rId6"/>
            <a:extLst>
              <a:ext uri="{FF2B5EF4-FFF2-40B4-BE49-F238E27FC236}">
                <a16:creationId xmlns:a16="http://schemas.microsoft.com/office/drawing/2014/main" id="{54C233CE-EC5A-5407-9B7B-EBAC9760D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5800" y="7924799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4AF3A8-E903-C8F6-1473-91686888F5BC}"/>
              </a:ext>
            </a:extLst>
          </p:cNvPr>
          <p:cNvSpPr txBox="1"/>
          <p:nvPr/>
        </p:nvSpPr>
        <p:spPr>
          <a:xfrm>
            <a:off x="12504671" y="9211962"/>
            <a:ext cx="363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A6A6A6"/>
                </a:solidFill>
                <a:latin typeface="Prata" panose="020B0604020202020204" charset="-52"/>
                <a:ea typeface="Lato Bold" panose="020B0604020202020204" charset="0"/>
                <a:cs typeface="Lato Bold" panose="020B0604020202020204" charset="0"/>
              </a:rPr>
              <a:t>Нажми, чтобы узнать больше</a:t>
            </a:r>
          </a:p>
        </p:txBody>
      </p:sp>
    </p:spTree>
    <p:extLst>
      <p:ext uri="{BB962C8B-B14F-4D97-AF65-F5344CB8AC3E}">
        <p14:creationId xmlns:p14="http://schemas.microsoft.com/office/powerpoint/2010/main" val="2082172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>
            <a:extLst>
              <a:ext uri="{FF2B5EF4-FFF2-40B4-BE49-F238E27FC236}">
                <a16:creationId xmlns:a16="http://schemas.microsoft.com/office/drawing/2014/main" id="{05509CD8-EBA5-DD35-FF65-6966D55000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84" t="31656"/>
          <a:stretch/>
        </p:blipFill>
        <p:spPr>
          <a:xfrm flipH="1">
            <a:off x="15316200" y="-4855"/>
            <a:ext cx="2971800" cy="36166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rcRect t="-6101" r="3852" b="-1"/>
          <a:stretch/>
        </p:blipFill>
        <p:spPr>
          <a:xfrm rot="2655594" flipH="1">
            <a:off x="-3229994" y="-2711409"/>
            <a:ext cx="10383170" cy="1483756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9144000" y="1979031"/>
            <a:ext cx="8534400" cy="5135002"/>
            <a:chOff x="0" y="-121838"/>
            <a:chExt cx="12958627" cy="6846669"/>
          </a:xfrm>
        </p:grpSpPr>
        <p:sp>
          <p:nvSpPr>
            <p:cNvPr id="8" name="TextBox 8"/>
            <p:cNvSpPr txBox="1"/>
            <p:nvPr/>
          </p:nvSpPr>
          <p:spPr>
            <a:xfrm>
              <a:off x="0" y="-121838"/>
              <a:ext cx="12396727" cy="328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ru-RU" sz="8000" b="1" u="none" dirty="0">
                  <a:solidFill>
                    <a:schemeClr val="bg1">
                      <a:lumMod val="65000"/>
                    </a:schemeClr>
                  </a:solidFill>
                  <a:latin typeface="Prata" panose="020B0604020202020204" charset="-52"/>
                  <a:ea typeface="Lato Bold" panose="020B0604020202020204" charset="0"/>
                  <a:cs typeface="Lato Bold" panose="020B0604020202020204" charset="0"/>
                </a:rPr>
                <a:t>ПРОФИ сообщество </a:t>
              </a:r>
              <a:endParaRPr lang="en-US" sz="8000" b="1" u="none" dirty="0">
                <a:solidFill>
                  <a:schemeClr val="bg1">
                    <a:lumMod val="65000"/>
                  </a:schemeClr>
                </a:solidFill>
                <a:latin typeface="Prata" panose="020B0604020202020204" charset="-52"/>
                <a:ea typeface="Lato Bold" panose="020B0604020202020204" charset="0"/>
                <a:cs typeface="Lato Bold" panose="020B0604020202020204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629283"/>
              <a:ext cx="12958627" cy="30955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just">
                <a:lnSpc>
                  <a:spcPct val="150000"/>
                </a:lnSpc>
                <a:spcBef>
                  <a:spcPct val="0"/>
                </a:spcBef>
              </a:pPr>
              <a:r>
                <a:rPr lang="ru-RU" sz="2600" u="none" dirty="0">
                  <a:solidFill>
                    <a:schemeClr val="bg1">
                      <a:lumMod val="65000"/>
                    </a:schemeClr>
                  </a:solidFill>
                  <a:latin typeface="Lato Bold" panose="020B0604020202020204" charset="0"/>
                  <a:ea typeface="Lato Bold" panose="020B0604020202020204" charset="0"/>
                  <a:cs typeface="Lato Bold" panose="020B0604020202020204" charset="0"/>
                </a:rPr>
                <a:t>Собирает круг единомышленников, где родители могут показать свои профессиональные и творческие навыки. Для этого необходимо быть на офф- </a:t>
              </a:r>
              <a:br>
                <a:rPr lang="ru-RU" sz="2600" u="none" dirty="0">
                  <a:solidFill>
                    <a:schemeClr val="bg1">
                      <a:lumMod val="65000"/>
                    </a:schemeClr>
                  </a:solidFill>
                  <a:latin typeface="Lato Bold" panose="020B0604020202020204" charset="0"/>
                  <a:ea typeface="Lato Bold" panose="020B0604020202020204" charset="0"/>
                  <a:cs typeface="Lato Bold" panose="020B0604020202020204" charset="0"/>
                </a:rPr>
              </a:br>
              <a:r>
                <a:rPr lang="ru-RU" sz="2600" u="none" dirty="0">
                  <a:solidFill>
                    <a:schemeClr val="bg1">
                      <a:lumMod val="65000"/>
                    </a:schemeClr>
                  </a:solidFill>
                  <a:latin typeface="Lato Bold" panose="020B0604020202020204" charset="0"/>
                  <a:ea typeface="Lato Bold" panose="020B0604020202020204" charset="0"/>
                  <a:cs typeface="Lato Bold" panose="020B0604020202020204" charset="0"/>
                </a:rPr>
                <a:t>и он-лайн встречах Питерского семейного клуба.</a:t>
              </a:r>
            </a:p>
          </p:txBody>
        </p:sp>
      </p:grpSp>
      <p:pic>
        <p:nvPicPr>
          <p:cNvPr id="4102" name="Picture 6">
            <a:hlinkClick r:id="rId4"/>
            <a:extLst>
              <a:ext uri="{FF2B5EF4-FFF2-40B4-BE49-F238E27FC236}">
                <a16:creationId xmlns:a16="http://schemas.microsoft.com/office/drawing/2014/main" id="{135B4CAD-DA0E-D4C5-7EB1-E8F2A9169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974" y="8039100"/>
            <a:ext cx="2201026" cy="220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CCD204-63DC-5BFE-3D1E-2B7C0ED59633}"/>
              </a:ext>
            </a:extLst>
          </p:cNvPr>
          <p:cNvSpPr txBox="1"/>
          <p:nvPr/>
        </p:nvSpPr>
        <p:spPr>
          <a:xfrm>
            <a:off x="12297154" y="9139613"/>
            <a:ext cx="4023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A6A6A6"/>
                </a:solidFill>
                <a:latin typeface="Prata" panose="020B0604020202020204" charset="-52"/>
                <a:ea typeface="Lato Bold" panose="020B0604020202020204" charset="0"/>
                <a:cs typeface="Lato Bold" panose="020B0604020202020204" charset="0"/>
              </a:rPr>
              <a:t>Нажми, чтобы узнать больше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DB554136-4869-AC0B-B405-D320B13F77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4"/>
          <a:stretch/>
        </p:blipFill>
        <p:spPr bwMode="auto">
          <a:xfrm>
            <a:off x="598714" y="1536688"/>
            <a:ext cx="8037528" cy="721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77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EE9C2CDA-CFD3-58A6-780C-D979DB0ACC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6101" r="23116" b="13063"/>
          <a:stretch/>
        </p:blipFill>
        <p:spPr>
          <a:xfrm>
            <a:off x="11719131" y="-3272"/>
            <a:ext cx="6568869" cy="1029354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D404708-9731-8CD1-010B-FDEC17C36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271359"/>
            <a:ext cx="48006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0C75B9FC-08A7-109B-FD3B-F8281B812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5346" y="2278828"/>
            <a:ext cx="48006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71EEBC67-FB3D-12D2-5C70-20D9E44CD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6250178"/>
            <a:ext cx="4800601" cy="360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5C7EA957-022A-3041-CC00-97B9CEC44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6128" y="6250178"/>
            <a:ext cx="4800601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6468A7-87DC-1C8E-978E-D6844366118B}"/>
              </a:ext>
            </a:extLst>
          </p:cNvPr>
          <p:cNvSpPr txBox="1"/>
          <p:nvPr/>
        </p:nvSpPr>
        <p:spPr>
          <a:xfrm>
            <a:off x="1129309" y="4207355"/>
            <a:ext cx="5867400" cy="3595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A6A6A6"/>
                </a:solidFill>
                <a:latin typeface="Prata" panose="020B0604020202020204" charset="-52"/>
                <a:ea typeface="Lato Bold" panose="020B0604020202020204" charset="0"/>
                <a:cs typeface="Lato Bold" panose="020B0604020202020204" charset="0"/>
              </a:rPr>
              <a:t>В</a:t>
            </a:r>
            <a:r>
              <a:rPr lang="ru-RU" sz="2800" b="1" i="0" dirty="0">
                <a:solidFill>
                  <a:srgbClr val="A6A6A6"/>
                </a:solidFill>
                <a:effectLst/>
                <a:latin typeface="Prata" panose="020B0604020202020204" charset="-52"/>
                <a:ea typeface="Lato Bold" panose="020B0604020202020204" charset="0"/>
                <a:cs typeface="Lato Bold" panose="020B0604020202020204" charset="0"/>
              </a:rPr>
              <a:t>стреча родителей с детьми </a:t>
            </a:r>
            <a:br>
              <a:rPr lang="ru-RU" sz="2800" b="1" i="0" dirty="0">
                <a:solidFill>
                  <a:srgbClr val="A6A6A6"/>
                </a:solidFill>
                <a:effectLst/>
                <a:latin typeface="Prata" panose="020B0604020202020204" charset="-52"/>
                <a:ea typeface="Lato Bold" panose="020B0604020202020204" charset="0"/>
                <a:cs typeface="Lato Bold" panose="020B0604020202020204" charset="0"/>
              </a:rPr>
            </a:br>
            <a:r>
              <a:rPr lang="ru-RU" sz="2800" b="1" i="0" dirty="0">
                <a:solidFill>
                  <a:srgbClr val="A6A6A6"/>
                </a:solidFill>
                <a:effectLst/>
                <a:latin typeface="Prata" panose="020B0604020202020204" charset="-52"/>
                <a:ea typeface="Lato Bold" panose="020B0604020202020204" charset="0"/>
                <a:cs typeface="Lato Bold" panose="020B0604020202020204" charset="0"/>
              </a:rPr>
              <a:t>в рамках Семейного клуба </a:t>
            </a:r>
            <a:br>
              <a:rPr lang="ru-RU" sz="2800" b="1" i="0" dirty="0">
                <a:solidFill>
                  <a:srgbClr val="A6A6A6"/>
                </a:solidFill>
                <a:effectLst/>
                <a:latin typeface="Prata" panose="020B0604020202020204" charset="-52"/>
                <a:ea typeface="Lato Bold" panose="020B0604020202020204" charset="0"/>
                <a:cs typeface="Lato Bold" panose="020B0604020202020204" charset="0"/>
              </a:rPr>
            </a:br>
            <a:r>
              <a:rPr lang="ru-RU" sz="2800" b="1" i="0" dirty="0">
                <a:solidFill>
                  <a:srgbClr val="A6A6A6"/>
                </a:solidFill>
                <a:effectLst/>
                <a:latin typeface="Prata" panose="020B0604020202020204" charset="-52"/>
                <a:ea typeface="Lato Bold" panose="020B0604020202020204" charset="0"/>
                <a:cs typeface="Lato Bold" panose="020B0604020202020204" charset="0"/>
              </a:rPr>
              <a:t>в Доме  Эйлера</a:t>
            </a:r>
          </a:p>
          <a:p>
            <a:pPr algn="ctr"/>
            <a:endParaRPr lang="ru-RU" sz="900" b="1" dirty="0">
              <a:solidFill>
                <a:srgbClr val="A6A6A6"/>
              </a:solidFill>
              <a:latin typeface="Prata" panose="020B0604020202020204" charset="-52"/>
              <a:ea typeface="Lato Bold" panose="020B0604020202020204" charset="0"/>
              <a:cs typeface="Lato Bold" panose="020B0604020202020204" charset="0"/>
            </a:endParaRPr>
          </a:p>
          <a:p>
            <a:pPr algn="ctr"/>
            <a:r>
              <a:rPr lang="ru-RU" b="1" dirty="0">
                <a:solidFill>
                  <a:srgbClr val="A6A6A6"/>
                </a:solidFill>
                <a:latin typeface="Prata" panose="020B0604020202020204" charset="-52"/>
                <a:ea typeface="Lato Bold" panose="020B0604020202020204" charset="0"/>
                <a:cs typeface="Lato Bold" panose="020B0604020202020204" charset="0"/>
              </a:rPr>
              <a:t>18 февраля 2023</a:t>
            </a:r>
            <a:endParaRPr lang="ru-RU" b="1" i="0" dirty="0">
              <a:solidFill>
                <a:srgbClr val="A6A6A6"/>
              </a:solidFill>
              <a:effectLst/>
              <a:latin typeface="Prata" panose="020B0604020202020204" charset="-52"/>
              <a:ea typeface="Lato Bold" panose="020B0604020202020204" charset="0"/>
              <a:cs typeface="Lato Bold" panose="020B0604020202020204" charset="0"/>
            </a:endParaRPr>
          </a:p>
          <a:p>
            <a:endParaRPr lang="ru-RU" sz="2200" b="0" i="0" dirty="0">
              <a:solidFill>
                <a:srgbClr val="A6A6A6"/>
              </a:solidFill>
              <a:effectLst/>
              <a:latin typeface="Lato Bold" panose="020B0604020202020204" charset="0"/>
              <a:ea typeface="Lato Bold" panose="020B0604020202020204" charset="0"/>
              <a:cs typeface="Lato Bold" panose="020B0604020202020204" charset="0"/>
            </a:endParaRPr>
          </a:p>
          <a:p>
            <a:pPr algn="just">
              <a:lnSpc>
                <a:spcPct val="150000"/>
              </a:lnSpc>
            </a:pPr>
            <a:r>
              <a:rPr lang="ru-RU" sz="2200" b="0" i="0" dirty="0">
                <a:solidFill>
                  <a:srgbClr val="A6A6A6"/>
                </a:solidFill>
                <a:effectLst/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знакомство, общение, игротека, мастер-классы, досуг, рисование, шахматы </a:t>
            </a:r>
            <a:br>
              <a:rPr lang="ru-RU" sz="2200" b="0" i="0" dirty="0">
                <a:solidFill>
                  <a:srgbClr val="A6A6A6"/>
                </a:solidFill>
                <a:effectLst/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</a:br>
            <a:r>
              <a:rPr lang="ru-RU" sz="2200" b="0" i="0" dirty="0">
                <a:solidFill>
                  <a:srgbClr val="A6A6A6"/>
                </a:solidFill>
                <a:effectLst/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и ремесленные мастерские.</a:t>
            </a:r>
            <a:endParaRPr lang="ru-RU" sz="2200" dirty="0">
              <a:solidFill>
                <a:srgbClr val="A6A6A6"/>
              </a:solidFill>
              <a:latin typeface="Lato Bold" panose="020B0604020202020204" charset="0"/>
              <a:ea typeface="Lato Bold" panose="020B0604020202020204" charset="0"/>
              <a:cs typeface="Lato Bold" panose="020B0604020202020204" charset="0"/>
            </a:endParaRPr>
          </a:p>
        </p:txBody>
      </p:sp>
      <p:pic>
        <p:nvPicPr>
          <p:cNvPr id="5" name="Picture 4">
            <a:hlinkClick r:id="rId7"/>
            <a:extLst>
              <a:ext uri="{FF2B5EF4-FFF2-40B4-BE49-F238E27FC236}">
                <a16:creationId xmlns:a16="http://schemas.microsoft.com/office/drawing/2014/main" id="{D9D891F2-12CF-0A7E-9978-FBC4871DE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" y="8076094"/>
            <a:ext cx="2177199" cy="217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2832CEFA-0D49-6F2E-2426-1EC604C906D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458" t="71922"/>
          <a:stretch/>
        </p:blipFill>
        <p:spPr>
          <a:xfrm>
            <a:off x="-2" y="-1"/>
            <a:ext cx="5701286" cy="23106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F2DC3B-9E53-1E70-E9C3-1E86D5C948DD}"/>
              </a:ext>
            </a:extLst>
          </p:cNvPr>
          <p:cNvSpPr txBox="1"/>
          <p:nvPr/>
        </p:nvSpPr>
        <p:spPr>
          <a:xfrm>
            <a:off x="2197980" y="9159930"/>
            <a:ext cx="4023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A6A6A6"/>
                </a:solidFill>
                <a:latin typeface="Prata" panose="020B0604020202020204" charset="-52"/>
                <a:ea typeface="Lato Bold" panose="020B0604020202020204" charset="0"/>
                <a:cs typeface="Lato Bold" panose="020B0604020202020204" charset="0"/>
              </a:rPr>
              <a:t>Нажми, чтобы узнать больше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6F267BA8-AFE6-320A-4BA8-A62653D40284}"/>
              </a:ext>
            </a:extLst>
          </p:cNvPr>
          <p:cNvSpPr txBox="1"/>
          <p:nvPr/>
        </p:nvSpPr>
        <p:spPr>
          <a:xfrm>
            <a:off x="1028699" y="436371"/>
            <a:ext cx="16230600" cy="1471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080"/>
              </a:lnSpc>
              <a:spcBef>
                <a:spcPct val="0"/>
              </a:spcBef>
            </a:pPr>
            <a:r>
              <a:rPr lang="ru-RU" sz="8000" b="1" dirty="0">
                <a:solidFill>
                  <a:srgbClr val="A6A6A6"/>
                </a:solidFill>
                <a:latin typeface="Prata" panose="020B0604020202020204" charset="-52"/>
                <a:ea typeface="Lato Bold" panose="020B0604020202020204" charset="0"/>
                <a:cs typeface="Lato Bold" panose="020B0604020202020204" charset="0"/>
              </a:rPr>
              <a:t>Проводимые мероприятия</a:t>
            </a:r>
            <a:endParaRPr lang="en-US" sz="8000" b="1" u="none" dirty="0">
              <a:solidFill>
                <a:srgbClr val="A6A6A6"/>
              </a:solidFill>
              <a:latin typeface="Prata" panose="020B0604020202020204" charset="-52"/>
              <a:ea typeface="Lato Bold" panose="020B0604020202020204" charset="0"/>
              <a:cs typeface="Lato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097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:a16="http://schemas.microsoft.com/office/drawing/2014/main" id="{201B1173-F6F4-747A-A99E-EA7E0E4A17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77" b="11488"/>
          <a:stretch/>
        </p:blipFill>
        <p:spPr>
          <a:xfrm>
            <a:off x="0" y="1186803"/>
            <a:ext cx="7240430" cy="9100196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A6C9AE29-75B4-D19A-06A3-ED35E74688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8" t="21543" r="14347"/>
          <a:stretch/>
        </p:blipFill>
        <p:spPr>
          <a:xfrm rot="7182328">
            <a:off x="15621608" y="-146388"/>
            <a:ext cx="5178692" cy="5186131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6F267BA8-AFE6-320A-4BA8-A62653D40284}"/>
              </a:ext>
            </a:extLst>
          </p:cNvPr>
          <p:cNvSpPr txBox="1"/>
          <p:nvPr/>
        </p:nvSpPr>
        <p:spPr>
          <a:xfrm>
            <a:off x="1028699" y="436371"/>
            <a:ext cx="16230600" cy="1471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080"/>
              </a:lnSpc>
              <a:spcBef>
                <a:spcPct val="0"/>
              </a:spcBef>
            </a:pPr>
            <a:r>
              <a:rPr lang="ru-RU" sz="8000" b="1" dirty="0">
                <a:solidFill>
                  <a:srgbClr val="A6A6A6"/>
                </a:solidFill>
                <a:latin typeface="Prata" panose="020B0604020202020204" charset="-52"/>
                <a:ea typeface="Lato Bold" panose="020B0604020202020204" charset="0"/>
                <a:cs typeface="Lato Bold" panose="020B0604020202020204" charset="0"/>
              </a:rPr>
              <a:t>Проводимые мероприятия</a:t>
            </a:r>
            <a:endParaRPr lang="en-US" sz="8000" b="1" u="none" dirty="0">
              <a:solidFill>
                <a:srgbClr val="A6A6A6"/>
              </a:solidFill>
              <a:latin typeface="Prata" panose="020B0604020202020204" charset="-52"/>
              <a:ea typeface="Lato Bold" panose="020B0604020202020204" charset="0"/>
              <a:cs typeface="Lato Bold" panose="020B060402020202020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6468A7-87DC-1C8E-978E-D6844366118B}"/>
              </a:ext>
            </a:extLst>
          </p:cNvPr>
          <p:cNvSpPr txBox="1"/>
          <p:nvPr/>
        </p:nvSpPr>
        <p:spPr>
          <a:xfrm>
            <a:off x="11589327" y="4613516"/>
            <a:ext cx="5867400" cy="2826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A6A6A6"/>
                </a:solidFill>
                <a:latin typeface="Prata" panose="020B0604020202020204" charset="-52"/>
                <a:ea typeface="Lato Bold" panose="020B0604020202020204" charset="0"/>
                <a:cs typeface="Lato Bold" panose="020B0604020202020204" charset="0"/>
              </a:rPr>
              <a:t> Семейная кино-встреча родителей с детьми</a:t>
            </a:r>
          </a:p>
          <a:p>
            <a:pPr algn="ctr"/>
            <a:endParaRPr lang="ru-RU" sz="900" b="1" dirty="0">
              <a:solidFill>
                <a:srgbClr val="A6A6A6"/>
              </a:solidFill>
              <a:latin typeface="Prata" panose="020B0604020202020204" charset="-52"/>
              <a:ea typeface="Lato Bold" panose="020B0604020202020204" charset="0"/>
              <a:cs typeface="Lato Bold" panose="020B0604020202020204" charset="0"/>
            </a:endParaRPr>
          </a:p>
          <a:p>
            <a:pPr algn="ctr"/>
            <a:r>
              <a:rPr lang="ru-RU" b="1" dirty="0">
                <a:solidFill>
                  <a:srgbClr val="A6A6A6"/>
                </a:solidFill>
                <a:latin typeface="Prata" panose="020B0604020202020204" charset="-52"/>
                <a:ea typeface="Lato Bold" panose="020B0604020202020204" charset="0"/>
                <a:cs typeface="Lato Bold" panose="020B0604020202020204" charset="0"/>
              </a:rPr>
              <a:t>04 февраля 2023</a:t>
            </a:r>
            <a:endParaRPr lang="ru-RU" b="1" i="0" dirty="0">
              <a:solidFill>
                <a:srgbClr val="A6A6A6"/>
              </a:solidFill>
              <a:effectLst/>
              <a:latin typeface="Prata" panose="020B0604020202020204" charset="-52"/>
              <a:ea typeface="Lato Bold" panose="020B0604020202020204" charset="0"/>
              <a:cs typeface="Lato Bold" panose="020B0604020202020204" charset="0"/>
            </a:endParaRPr>
          </a:p>
          <a:p>
            <a:pPr>
              <a:lnSpc>
                <a:spcPct val="150000"/>
              </a:lnSpc>
            </a:pPr>
            <a:endParaRPr lang="ru-RU" sz="2200" b="0" i="0" dirty="0">
              <a:solidFill>
                <a:srgbClr val="A6A6A6"/>
              </a:solidFill>
              <a:effectLst/>
              <a:latin typeface="Lato Bold" panose="020B0604020202020204" charset="0"/>
              <a:ea typeface="Lato Bold" panose="020B0604020202020204" charset="0"/>
              <a:cs typeface="Lato Bold" panose="020B0604020202020204" charset="0"/>
            </a:endParaRPr>
          </a:p>
          <a:p>
            <a:pPr algn="just">
              <a:lnSpc>
                <a:spcPct val="150000"/>
              </a:lnSpc>
            </a:pPr>
            <a:r>
              <a:rPr lang="ru-RU" sz="2200" b="0" i="0" dirty="0">
                <a:solidFill>
                  <a:srgbClr val="A6A6A6"/>
                </a:solidFill>
                <a:effectLst/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знакомство, общение, игротека, просмотр и обсуждение фильмов и мультфильмов.</a:t>
            </a:r>
            <a:endParaRPr lang="ru-RU" sz="2200" dirty="0">
              <a:solidFill>
                <a:srgbClr val="A6A6A6"/>
              </a:solidFill>
              <a:latin typeface="Lato Bold" panose="020B0604020202020204" charset="0"/>
              <a:ea typeface="Lato Bold" panose="020B0604020202020204" charset="0"/>
              <a:cs typeface="Lato Bold" panose="020B060402020202020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FF9BB5D-CE4F-EF86-3A59-6D73B9FA50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1"/>
          <a:stretch/>
        </p:blipFill>
        <p:spPr bwMode="auto">
          <a:xfrm>
            <a:off x="831273" y="2466109"/>
            <a:ext cx="4888013" cy="351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3EDE3C41-307B-4C9D-3BD2-B9EC9330D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7" r="9134"/>
          <a:stretch/>
        </p:blipFill>
        <p:spPr bwMode="auto">
          <a:xfrm>
            <a:off x="5969000" y="2466109"/>
            <a:ext cx="4888010" cy="351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0474BD7E-2886-364D-9730-85EA5BB4C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3" y="6219006"/>
            <a:ext cx="4866097" cy="360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F87C4258-E15B-0D62-8661-3C91B878E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t="33704" r="6900" b="1111"/>
          <a:stretch/>
        </p:blipFill>
        <p:spPr bwMode="auto">
          <a:xfrm>
            <a:off x="5969000" y="6219006"/>
            <a:ext cx="4866097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hlinkClick r:id="rId8"/>
            <a:extLst>
              <a:ext uri="{FF2B5EF4-FFF2-40B4-BE49-F238E27FC236}">
                <a16:creationId xmlns:a16="http://schemas.microsoft.com/office/drawing/2014/main" id="{F2EFE5E1-C271-0D65-149E-96BC6C3D8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400" y="7779327"/>
            <a:ext cx="2507673" cy="250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5A1297-64A4-11A1-801D-AF69293A6A9F}"/>
              </a:ext>
            </a:extLst>
          </p:cNvPr>
          <p:cNvSpPr txBox="1"/>
          <p:nvPr/>
        </p:nvSpPr>
        <p:spPr>
          <a:xfrm>
            <a:off x="11983580" y="9033163"/>
            <a:ext cx="4023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A6A6A6"/>
                </a:solidFill>
                <a:latin typeface="Prata" panose="020B0604020202020204" charset="-52"/>
                <a:ea typeface="Lato Bold" panose="020B0604020202020204" charset="0"/>
                <a:cs typeface="Lato Bold" panose="020B0604020202020204" charset="0"/>
              </a:rPr>
              <a:t>Нажми, чтобы узнать больше</a:t>
            </a:r>
          </a:p>
        </p:txBody>
      </p:sp>
    </p:spTree>
    <p:extLst>
      <p:ext uri="{BB962C8B-B14F-4D97-AF65-F5344CB8AC3E}">
        <p14:creationId xmlns:p14="http://schemas.microsoft.com/office/powerpoint/2010/main" val="1928726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EE9C2CDA-CFD3-58A6-780C-D979DB0ACC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6101" r="23116" b="13063"/>
          <a:stretch/>
        </p:blipFill>
        <p:spPr>
          <a:xfrm>
            <a:off x="11719131" y="-3272"/>
            <a:ext cx="6568869" cy="102935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6468A7-87DC-1C8E-978E-D6844366118B}"/>
              </a:ext>
            </a:extLst>
          </p:cNvPr>
          <p:cNvSpPr txBox="1"/>
          <p:nvPr/>
        </p:nvSpPr>
        <p:spPr>
          <a:xfrm>
            <a:off x="1199028" y="4042974"/>
            <a:ext cx="5867400" cy="3672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A6A6A6"/>
                </a:solidFill>
                <a:latin typeface="Prata" panose="020B0604020202020204" charset="-52"/>
                <a:ea typeface="Lato Bold" panose="020B0604020202020204" charset="0"/>
                <a:cs typeface="Lato Bold" panose="020B0604020202020204" charset="0"/>
              </a:rPr>
              <a:t>В</a:t>
            </a:r>
            <a:r>
              <a:rPr lang="ru-RU" sz="2800" b="1" i="0" dirty="0">
                <a:solidFill>
                  <a:srgbClr val="A6A6A6"/>
                </a:solidFill>
                <a:effectLst/>
                <a:latin typeface="Prata" panose="020B0604020202020204" charset="-52"/>
                <a:ea typeface="Lato Bold" panose="020B0604020202020204" charset="0"/>
                <a:cs typeface="Lato Bold" panose="020B0604020202020204" charset="0"/>
              </a:rPr>
              <a:t>стреча родителей с детьми </a:t>
            </a:r>
            <a:br>
              <a:rPr lang="ru-RU" sz="2800" b="1" i="0" dirty="0">
                <a:solidFill>
                  <a:srgbClr val="A6A6A6"/>
                </a:solidFill>
                <a:effectLst/>
                <a:latin typeface="Prata" panose="020B0604020202020204" charset="-52"/>
                <a:ea typeface="Lato Bold" panose="020B0604020202020204" charset="0"/>
                <a:cs typeface="Lato Bold" panose="020B0604020202020204" charset="0"/>
              </a:rPr>
            </a:br>
            <a:r>
              <a:rPr lang="ru-RU" sz="2800" b="1" i="0" dirty="0">
                <a:solidFill>
                  <a:srgbClr val="A6A6A6"/>
                </a:solidFill>
                <a:effectLst/>
                <a:latin typeface="Prata" panose="020B0604020202020204" charset="-52"/>
                <a:ea typeface="Lato Bold" panose="020B0604020202020204" charset="0"/>
                <a:cs typeface="Lato Bold" panose="020B0604020202020204" charset="0"/>
              </a:rPr>
              <a:t>в рамках Семейного клуба </a:t>
            </a:r>
            <a:br>
              <a:rPr lang="ru-RU" sz="2800" b="1" i="0" dirty="0">
                <a:solidFill>
                  <a:srgbClr val="A6A6A6"/>
                </a:solidFill>
                <a:effectLst/>
                <a:latin typeface="Prata" panose="020B0604020202020204" charset="-52"/>
                <a:ea typeface="Lato Bold" panose="020B0604020202020204" charset="0"/>
                <a:cs typeface="Lato Bold" panose="020B0604020202020204" charset="0"/>
              </a:rPr>
            </a:br>
            <a:endParaRPr lang="ru-RU" sz="900" b="1" dirty="0">
              <a:solidFill>
                <a:srgbClr val="A6A6A6"/>
              </a:solidFill>
              <a:latin typeface="Prata" panose="020B0604020202020204" charset="-52"/>
              <a:ea typeface="Lato Bold" panose="020B0604020202020204" charset="0"/>
              <a:cs typeface="Lato Bold" panose="020B0604020202020204" charset="0"/>
            </a:endParaRPr>
          </a:p>
          <a:p>
            <a:pPr algn="ctr"/>
            <a:r>
              <a:rPr lang="ru-RU" b="1" dirty="0">
                <a:solidFill>
                  <a:srgbClr val="A6A6A6"/>
                </a:solidFill>
                <a:latin typeface="Prata" panose="020B0604020202020204" charset="-52"/>
                <a:ea typeface="Lato Bold" panose="020B0604020202020204" charset="0"/>
                <a:cs typeface="Lato Bold" panose="020B0604020202020204" charset="0"/>
              </a:rPr>
              <a:t>22 января 2023</a:t>
            </a:r>
            <a:endParaRPr lang="ru-RU" b="1" i="0" dirty="0">
              <a:solidFill>
                <a:srgbClr val="A6A6A6"/>
              </a:solidFill>
              <a:effectLst/>
              <a:latin typeface="Prata" panose="020B0604020202020204" charset="-52"/>
              <a:ea typeface="Lato Bold" panose="020B0604020202020204" charset="0"/>
              <a:cs typeface="Lato Bold" panose="020B0604020202020204" charset="0"/>
            </a:endParaRPr>
          </a:p>
          <a:p>
            <a:endParaRPr lang="ru-RU" sz="2200" b="0" i="0" dirty="0">
              <a:solidFill>
                <a:srgbClr val="A6A6A6"/>
              </a:solidFill>
              <a:effectLst/>
              <a:latin typeface="Lato Bold" panose="020B0604020202020204" charset="0"/>
              <a:ea typeface="Lato Bold" panose="020B0604020202020204" charset="0"/>
              <a:cs typeface="Lato Bold" panose="020B0604020202020204" charset="0"/>
            </a:endParaRPr>
          </a:p>
          <a:p>
            <a:pPr algn="just">
              <a:lnSpc>
                <a:spcPct val="150000"/>
              </a:lnSpc>
            </a:pPr>
            <a:r>
              <a:rPr lang="ru-RU" sz="2200" b="0" i="0" dirty="0">
                <a:solidFill>
                  <a:srgbClr val="A6A6A6"/>
                </a:solidFill>
                <a:effectLst/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знакомство, общение, настольные игры, подвижные </a:t>
            </a:r>
            <a:r>
              <a:rPr lang="ru-RU" sz="2200" b="0" i="0" dirty="0" err="1">
                <a:solidFill>
                  <a:srgbClr val="A6A6A6"/>
                </a:solidFill>
                <a:effectLst/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нейроигры</a:t>
            </a:r>
            <a:r>
              <a:rPr lang="ru-RU" sz="2200" b="0" i="0" dirty="0">
                <a:solidFill>
                  <a:srgbClr val="A6A6A6"/>
                </a:solidFill>
                <a:effectLst/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, игры на развитие навыков общения, а также разные мастер-классы.</a:t>
            </a:r>
            <a:endParaRPr lang="ru-RU" sz="2200" dirty="0">
              <a:solidFill>
                <a:srgbClr val="A6A6A6"/>
              </a:solidFill>
              <a:latin typeface="Lato Bold" panose="020B0604020202020204" charset="0"/>
              <a:ea typeface="Lato Bold" panose="020B0604020202020204" charset="0"/>
              <a:cs typeface="Lato Bold" panose="020B0604020202020204" charset="0"/>
            </a:endParaRPr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D9D891F2-12CF-0A7E-9978-FBC4871DE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" y="8076094"/>
            <a:ext cx="2177199" cy="217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480E6282-AC3E-11C2-4F7F-AE00C3042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9"/>
          <a:stretch/>
        </p:blipFill>
        <p:spPr bwMode="auto">
          <a:xfrm>
            <a:off x="7543797" y="2278827"/>
            <a:ext cx="4894044" cy="360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87D5D8C4-3F83-CF6E-DE0E-807A8A360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2505" y="2278827"/>
            <a:ext cx="4791772" cy="362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543C33C6-3751-80A2-7895-DABD9CD3E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9059" y="6119111"/>
            <a:ext cx="4828788" cy="362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753FDE96-726B-208F-2F89-242D567A1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392" y="6118448"/>
            <a:ext cx="4828789" cy="362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4010F4F8-A89D-7450-E452-6765CD60448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458" t="71922"/>
          <a:stretch/>
        </p:blipFill>
        <p:spPr>
          <a:xfrm>
            <a:off x="-2" y="-1"/>
            <a:ext cx="5701286" cy="23106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E4DE46-2DFD-8319-08AA-17EC121214E8}"/>
              </a:ext>
            </a:extLst>
          </p:cNvPr>
          <p:cNvSpPr txBox="1"/>
          <p:nvPr/>
        </p:nvSpPr>
        <p:spPr>
          <a:xfrm>
            <a:off x="2197980" y="9164693"/>
            <a:ext cx="4023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A6A6A6"/>
                </a:solidFill>
                <a:latin typeface="Prata" panose="020B0604020202020204" charset="-52"/>
                <a:ea typeface="Lato Bold" panose="020B0604020202020204" charset="0"/>
                <a:cs typeface="Lato Bold" panose="020B0604020202020204" charset="0"/>
              </a:rPr>
              <a:t>Нажми, чтобы узнать больше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6F267BA8-AFE6-320A-4BA8-A62653D40284}"/>
              </a:ext>
            </a:extLst>
          </p:cNvPr>
          <p:cNvSpPr txBox="1"/>
          <p:nvPr/>
        </p:nvSpPr>
        <p:spPr>
          <a:xfrm>
            <a:off x="1028699" y="436371"/>
            <a:ext cx="16230600" cy="1471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080"/>
              </a:lnSpc>
              <a:spcBef>
                <a:spcPct val="0"/>
              </a:spcBef>
            </a:pPr>
            <a:r>
              <a:rPr lang="ru-RU" sz="8000" b="1" dirty="0">
                <a:solidFill>
                  <a:srgbClr val="A6A6A6"/>
                </a:solidFill>
                <a:latin typeface="Prata" panose="020B0604020202020204" charset="-52"/>
                <a:ea typeface="Lato Bold" panose="020B0604020202020204" charset="0"/>
                <a:cs typeface="Lato Bold" panose="020B0604020202020204" charset="0"/>
              </a:rPr>
              <a:t>Проводимые мероприятия</a:t>
            </a:r>
            <a:endParaRPr lang="en-US" sz="8000" b="1" u="none" dirty="0">
              <a:solidFill>
                <a:srgbClr val="A6A6A6"/>
              </a:solidFill>
              <a:latin typeface="Prata" panose="020B0604020202020204" charset="-52"/>
              <a:ea typeface="Lato Bold" panose="020B0604020202020204" charset="0"/>
              <a:cs typeface="Lato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122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:a16="http://schemas.microsoft.com/office/drawing/2014/main" id="{201B1173-F6F4-747A-A99E-EA7E0E4A17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77" b="11488"/>
          <a:stretch/>
        </p:blipFill>
        <p:spPr>
          <a:xfrm>
            <a:off x="0" y="1186803"/>
            <a:ext cx="7240430" cy="9100196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A6C9AE29-75B4-D19A-06A3-ED35E74688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8" t="21543" r="14347"/>
          <a:stretch/>
        </p:blipFill>
        <p:spPr>
          <a:xfrm rot="7182328">
            <a:off x="15621608" y="-146388"/>
            <a:ext cx="5178692" cy="5186131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6F267BA8-AFE6-320A-4BA8-A62653D40284}"/>
              </a:ext>
            </a:extLst>
          </p:cNvPr>
          <p:cNvSpPr txBox="1"/>
          <p:nvPr/>
        </p:nvSpPr>
        <p:spPr>
          <a:xfrm>
            <a:off x="1028699" y="436371"/>
            <a:ext cx="16230600" cy="1471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080"/>
              </a:lnSpc>
              <a:spcBef>
                <a:spcPct val="0"/>
              </a:spcBef>
            </a:pPr>
            <a:r>
              <a:rPr lang="ru-RU" sz="8000" b="1" dirty="0">
                <a:solidFill>
                  <a:srgbClr val="A6A6A6"/>
                </a:solidFill>
                <a:latin typeface="Prata" panose="020B0604020202020204" charset="-52"/>
                <a:ea typeface="Lato Bold" panose="020B0604020202020204" charset="0"/>
                <a:cs typeface="Lato Bold" panose="020B0604020202020204" charset="0"/>
              </a:rPr>
              <a:t>Проводимые мероприятия</a:t>
            </a:r>
            <a:endParaRPr lang="en-US" sz="8000" b="1" u="none" dirty="0">
              <a:solidFill>
                <a:srgbClr val="A6A6A6"/>
              </a:solidFill>
              <a:latin typeface="Prata" panose="020B0604020202020204" charset="-52"/>
              <a:ea typeface="Lato Bold" panose="020B0604020202020204" charset="0"/>
              <a:cs typeface="Lato Bold" panose="020B060402020202020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6468A7-87DC-1C8E-978E-D6844366118B}"/>
              </a:ext>
            </a:extLst>
          </p:cNvPr>
          <p:cNvSpPr txBox="1"/>
          <p:nvPr/>
        </p:nvSpPr>
        <p:spPr>
          <a:xfrm>
            <a:off x="11589328" y="4194975"/>
            <a:ext cx="5867400" cy="2887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A6A6A6"/>
                </a:solidFill>
                <a:latin typeface="Prata" panose="020B0604020202020204" charset="-52"/>
                <a:ea typeface="Lato Bold" panose="020B0604020202020204" charset="0"/>
                <a:cs typeface="Lato Bold" panose="020B0604020202020204" charset="0"/>
              </a:rPr>
              <a:t> Эко-встречи</a:t>
            </a:r>
          </a:p>
          <a:p>
            <a:pPr algn="ctr"/>
            <a:endParaRPr lang="ru-RU" sz="800" b="1" dirty="0">
              <a:solidFill>
                <a:srgbClr val="A6A6A6"/>
              </a:solidFill>
              <a:latin typeface="Prata" panose="020B0604020202020204" charset="-52"/>
              <a:ea typeface="Lato Bold" panose="020B0604020202020204" charset="0"/>
              <a:cs typeface="Lato Bold" panose="020B0604020202020204" charset="0"/>
            </a:endParaRPr>
          </a:p>
          <a:p>
            <a:pPr algn="ctr"/>
            <a:r>
              <a:rPr lang="ru-RU" b="1" dirty="0">
                <a:solidFill>
                  <a:srgbClr val="A6A6A6"/>
                </a:solidFill>
                <a:latin typeface="Prata" panose="020B0604020202020204" charset="-52"/>
                <a:ea typeface="Lato Bold" panose="020B0604020202020204" charset="0"/>
                <a:cs typeface="Lato Bold" panose="020B0604020202020204" charset="0"/>
              </a:rPr>
              <a:t>4 марта 2023 года</a:t>
            </a:r>
          </a:p>
          <a:p>
            <a:pPr>
              <a:lnSpc>
                <a:spcPct val="150000"/>
              </a:lnSpc>
            </a:pPr>
            <a:endParaRPr lang="ru-RU" sz="2200" b="0" i="0" dirty="0">
              <a:solidFill>
                <a:srgbClr val="A6A6A6"/>
              </a:solidFill>
              <a:effectLst/>
              <a:latin typeface="Lato Bold" panose="020B0604020202020204" charset="0"/>
              <a:ea typeface="Lato Bold" panose="020B0604020202020204" charset="0"/>
              <a:cs typeface="Lato Bold" panose="020B0604020202020204" charset="0"/>
            </a:endParaRPr>
          </a:p>
          <a:p>
            <a:pPr algn="just">
              <a:lnSpc>
                <a:spcPct val="150000"/>
              </a:lnSpc>
            </a:pPr>
            <a:r>
              <a:rPr lang="ru-RU" sz="2200" b="0" i="0" dirty="0">
                <a:solidFill>
                  <a:srgbClr val="A6A6A6"/>
                </a:solidFill>
                <a:effectLst/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знакомство, общение, мастер-классы, </a:t>
            </a:r>
            <a:r>
              <a:rPr lang="ru-RU" sz="2200" b="0" i="0" dirty="0" err="1">
                <a:solidFill>
                  <a:srgbClr val="A6A6A6"/>
                </a:solidFill>
                <a:effectLst/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экопродукты</a:t>
            </a:r>
            <a:r>
              <a:rPr lang="ru-RU" sz="2200" b="0" i="0" dirty="0">
                <a:solidFill>
                  <a:srgbClr val="A6A6A6"/>
                </a:solidFill>
                <a:effectLst/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, обсуждение, досуг, игротека,  чаепитие </a:t>
            </a:r>
            <a:endParaRPr lang="ru-RU" sz="2200" dirty="0">
              <a:solidFill>
                <a:srgbClr val="A6A6A6"/>
              </a:solidFill>
              <a:latin typeface="Lato Bold" panose="020B0604020202020204" charset="0"/>
              <a:ea typeface="Lato Bold" panose="020B0604020202020204" charset="0"/>
              <a:cs typeface="Lato Bold" panose="020B0604020202020204" charset="0"/>
            </a:endParaRPr>
          </a:p>
        </p:txBody>
      </p:sp>
      <p:pic>
        <p:nvPicPr>
          <p:cNvPr id="3" name="Picture 6">
            <a:hlinkClick r:id="rId4"/>
            <a:extLst>
              <a:ext uri="{FF2B5EF4-FFF2-40B4-BE49-F238E27FC236}">
                <a16:creationId xmlns:a16="http://schemas.microsoft.com/office/drawing/2014/main" id="{F2EFE5E1-C271-0D65-149E-96BC6C3D8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400" y="7779327"/>
            <a:ext cx="2507673" cy="250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5A1297-64A4-11A1-801D-AF69293A6A9F}"/>
              </a:ext>
            </a:extLst>
          </p:cNvPr>
          <p:cNvSpPr txBox="1"/>
          <p:nvPr/>
        </p:nvSpPr>
        <p:spPr>
          <a:xfrm>
            <a:off x="11983580" y="9033163"/>
            <a:ext cx="4023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A6A6A6"/>
                </a:solidFill>
                <a:latin typeface="Prata" panose="020B0604020202020204" charset="-52"/>
                <a:ea typeface="Lato Bold" panose="020B0604020202020204" charset="0"/>
                <a:cs typeface="Lato Bold" panose="020B0604020202020204" charset="0"/>
              </a:rPr>
              <a:t>Нажми, чтобы узнать больше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1011B50-4C83-149A-FF8B-E64F52E60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2" y="2288913"/>
            <a:ext cx="4866097" cy="360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F985AAFE-EB46-722C-77F6-55DE68771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747" y="2292329"/>
            <a:ext cx="4800601" cy="360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80331F-56FD-AFC1-97DD-37C240E2C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16263"/>
          <a:stretch/>
        </p:blipFill>
        <p:spPr bwMode="auto">
          <a:xfrm>
            <a:off x="813129" y="6246761"/>
            <a:ext cx="4866097" cy="360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256DFFF8-9D39-E831-5CD9-A97D42CCC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747" y="6246760"/>
            <a:ext cx="4800601" cy="360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8828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16155</TotalTime>
  <Words>514</Words>
  <Application>Microsoft Office PowerPoint</Application>
  <PresentationFormat>Произвольный</PresentationFormat>
  <Paragraphs>70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Calibri</vt:lpstr>
      <vt:lpstr>Arial</vt:lpstr>
      <vt:lpstr>Prata</vt:lpstr>
      <vt:lpstr>Lato Bold</vt:lpstr>
      <vt:lpstr>Amsterdam One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Copia de Blue Watercolour Winter Update Presentation</dc:title>
  <dc:creator>ирина топчиева</dc:creator>
  <cp:lastModifiedBy>татьяна топчиева</cp:lastModifiedBy>
  <cp:revision>5</cp:revision>
  <dcterms:created xsi:type="dcterms:W3CDTF">2006-08-16T00:00:00Z</dcterms:created>
  <dcterms:modified xsi:type="dcterms:W3CDTF">2023-03-02T13:19:44Z</dcterms:modified>
  <dc:identifier>DAFOL-pgeK8</dc:identifier>
</cp:coreProperties>
</file>