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59" r:id="rId4"/>
    <p:sldId id="280" r:id="rId5"/>
    <p:sldId id="281" r:id="rId6"/>
    <p:sldId id="262" r:id="rId7"/>
    <p:sldId id="264" r:id="rId8"/>
    <p:sldId id="290" r:id="rId9"/>
    <p:sldId id="285" r:id="rId10"/>
    <p:sldId id="286" r:id="rId11"/>
    <p:sldId id="287" r:id="rId12"/>
    <p:sldId id="289" r:id="rId13"/>
    <p:sldId id="276" r:id="rId14"/>
    <p:sldId id="288" r:id="rId15"/>
    <p:sldId id="292" r:id="rId16"/>
    <p:sldId id="279" r:id="rId17"/>
  </p:sldIdLst>
  <p:sldSz cx="10799763" cy="6119813"/>
  <p:notesSz cx="6858000" cy="9144000"/>
  <p:embeddedFontLst>
    <p:embeddedFont>
      <p:font typeface="PT Sans Caption" panose="020B0603020203020204" pitchFamily="34" charset="-52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85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0" roundtripDataSignature="AMtx7mhyl7LBJsNpQoqxG5+UogaUVGm6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2" d="100"/>
          <a:sy n="172" d="100"/>
        </p:scale>
        <p:origin x="570" y="144"/>
      </p:cViewPr>
      <p:guideLst>
        <p:guide orient="horz" pos="1285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6B836-DEFC-4C9C-9129-B49E95AEA321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F9E83-8F4C-437C-ABEA-5E1DE1B06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43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1437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635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Google Shape;49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10799763" cy="6119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9764" cy="61198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606" y="481750"/>
            <a:ext cx="1056084" cy="10560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1058416" y="2855916"/>
            <a:ext cx="3239929" cy="33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  <a:defRPr sz="105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>
            <a:spLocks noGrp="1"/>
          </p:cNvSpPr>
          <p:nvPr>
            <p:ph type="pic" idx="2"/>
          </p:nvPr>
        </p:nvSpPr>
        <p:spPr>
          <a:xfrm>
            <a:off x="1058416" y="364548"/>
            <a:ext cx="3239929" cy="24479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4"/>
          <p:cNvSpPr txBox="1">
            <a:spLocks noGrp="1"/>
          </p:cNvSpPr>
          <p:nvPr>
            <p:ph type="body" idx="1"/>
          </p:nvPr>
        </p:nvSpPr>
        <p:spPr>
          <a:xfrm>
            <a:off x="1058416" y="3193070"/>
            <a:ext cx="3239929" cy="478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47"/>
              </a:spcBef>
              <a:spcAft>
                <a:spcPts val="0"/>
              </a:spcAft>
              <a:buClr>
                <a:schemeClr val="dk1"/>
              </a:buClr>
              <a:buSzPts val="735"/>
              <a:buNone/>
              <a:defRPr sz="735"/>
            </a:lvl1pPr>
            <a:lvl2pPr marL="914400" lvl="1" indent="-228600" algn="l">
              <a:spcBef>
                <a:spcPts val="126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2pPr>
            <a:lvl3pPr marL="1371600" lvl="2" indent="-228600" algn="l"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525"/>
              <a:buNone/>
              <a:defRPr sz="525"/>
            </a:lvl3pPr>
            <a:lvl4pPr marL="1828800" lvl="3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4pPr>
            <a:lvl5pPr marL="2286000" lvl="4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5pPr>
            <a:lvl6pPr marL="2743200" lvl="5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6pPr>
            <a:lvl7pPr marL="3200400" lvl="6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7pPr>
            <a:lvl8pPr marL="3657600" lvl="7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8pPr>
            <a:lvl9pPr marL="4114800" lvl="8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269995" y="163386"/>
            <a:ext cx="4859893" cy="6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1"/>
          </p:nvPr>
        </p:nvSpPr>
        <p:spPr>
          <a:xfrm rot="5400000">
            <a:off x="1353677" y="-131708"/>
            <a:ext cx="2692529" cy="485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title"/>
          </p:nvPr>
        </p:nvSpPr>
        <p:spPr>
          <a:xfrm rot="5400000">
            <a:off x="2781844" y="1296456"/>
            <a:ext cx="3481116" cy="1214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body" idx="1"/>
          </p:nvPr>
        </p:nvSpPr>
        <p:spPr>
          <a:xfrm rot="5400000">
            <a:off x="306898" y="126481"/>
            <a:ext cx="3481116" cy="3554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 preserve="1">
  <p:cSld name="1_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10799763" cy="6119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9764" cy="611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ctrTitle"/>
          </p:nvPr>
        </p:nvSpPr>
        <p:spPr>
          <a:xfrm>
            <a:off x="404993" y="1267407"/>
            <a:ext cx="4589900" cy="874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subTitle" idx="1"/>
          </p:nvPr>
        </p:nvSpPr>
        <p:spPr>
          <a:xfrm>
            <a:off x="809983" y="2311931"/>
            <a:ext cx="3779917" cy="1042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36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94"/>
              </a:spcBef>
              <a:spcAft>
                <a:spcPts val="0"/>
              </a:spcAft>
              <a:buClr>
                <a:srgbClr val="888888"/>
              </a:buClr>
              <a:buSzPts val="147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52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>
            <a:spLocks noGrp="1"/>
          </p:cNvSpPr>
          <p:nvPr>
            <p:ph type="title"/>
          </p:nvPr>
        </p:nvSpPr>
        <p:spPr>
          <a:xfrm>
            <a:off x="269995" y="163386"/>
            <a:ext cx="4859893" cy="6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body" idx="1"/>
          </p:nvPr>
        </p:nvSpPr>
        <p:spPr>
          <a:xfrm>
            <a:off x="269995" y="951974"/>
            <a:ext cx="4859893" cy="269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>
            <a:spLocks noGrp="1"/>
          </p:cNvSpPr>
          <p:nvPr>
            <p:ph type="title"/>
          </p:nvPr>
        </p:nvSpPr>
        <p:spPr>
          <a:xfrm>
            <a:off x="426555" y="2621700"/>
            <a:ext cx="4589900" cy="810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body" idx="1"/>
          </p:nvPr>
        </p:nvSpPr>
        <p:spPr>
          <a:xfrm>
            <a:off x="426555" y="1729226"/>
            <a:ext cx="4589900" cy="89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89"/>
              </a:spcBef>
              <a:spcAft>
                <a:spcPts val="0"/>
              </a:spcAft>
              <a:buClr>
                <a:srgbClr val="888888"/>
              </a:buClr>
              <a:buSzPts val="945"/>
              <a:buNone/>
              <a:defRPr sz="945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68"/>
              </a:spcBef>
              <a:spcAft>
                <a:spcPts val="0"/>
              </a:spcAft>
              <a:buClr>
                <a:srgbClr val="888888"/>
              </a:buClr>
              <a:buSzPts val="840"/>
              <a:buNone/>
              <a:defRPr sz="83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47"/>
              </a:spcBef>
              <a:spcAft>
                <a:spcPts val="0"/>
              </a:spcAft>
              <a:buClr>
                <a:srgbClr val="888888"/>
              </a:buClr>
              <a:buSzPts val="735"/>
              <a:buNone/>
              <a:defRPr sz="73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>
            <a:spLocks noGrp="1"/>
          </p:cNvSpPr>
          <p:nvPr>
            <p:ph type="title"/>
          </p:nvPr>
        </p:nvSpPr>
        <p:spPr>
          <a:xfrm>
            <a:off x="269995" y="163386"/>
            <a:ext cx="4859893" cy="6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1"/>
          </p:nvPr>
        </p:nvSpPr>
        <p:spPr>
          <a:xfrm>
            <a:off x="269995" y="951974"/>
            <a:ext cx="2384948" cy="269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1945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470"/>
              <a:buChar char="•"/>
              <a:defRPr sz="1470"/>
            </a:lvl1pPr>
            <a:lvl2pPr marL="914400" lvl="1" indent="-30861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Char char="–"/>
              <a:defRPr sz="1260"/>
            </a:lvl2pPr>
            <a:lvl3pPr marL="1371600" lvl="2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–"/>
              <a:defRPr sz="945"/>
            </a:lvl4pPr>
            <a:lvl5pPr marL="2286000" lvl="4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»"/>
              <a:defRPr sz="945"/>
            </a:lvl5pPr>
            <a:lvl6pPr marL="2743200" lvl="5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6pPr>
            <a:lvl7pPr marL="3200400" lvl="6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7pPr>
            <a:lvl8pPr marL="3657600" lvl="7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8pPr>
            <a:lvl9pPr marL="4114800" lvl="8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2"/>
          </p:nvPr>
        </p:nvSpPr>
        <p:spPr>
          <a:xfrm>
            <a:off x="2744941" y="951974"/>
            <a:ext cx="2384948" cy="269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1945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470"/>
              <a:buChar char="•"/>
              <a:defRPr sz="1470"/>
            </a:lvl1pPr>
            <a:lvl2pPr marL="914400" lvl="1" indent="-30861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Char char="–"/>
              <a:defRPr sz="1260"/>
            </a:lvl2pPr>
            <a:lvl3pPr marL="1371600" lvl="2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3pPr>
            <a:lvl4pPr marL="1828800" lvl="3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–"/>
              <a:defRPr sz="945"/>
            </a:lvl4pPr>
            <a:lvl5pPr marL="2286000" lvl="4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»"/>
              <a:defRPr sz="945"/>
            </a:lvl5pPr>
            <a:lvl6pPr marL="2743200" lvl="5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6pPr>
            <a:lvl7pPr marL="3200400" lvl="6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7pPr>
            <a:lvl8pPr marL="3657600" lvl="7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8pPr>
            <a:lvl9pPr marL="4114800" lvl="8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>
            <a:spLocks noGrp="1"/>
          </p:cNvSpPr>
          <p:nvPr>
            <p:ph type="title"/>
          </p:nvPr>
        </p:nvSpPr>
        <p:spPr>
          <a:xfrm>
            <a:off x="269995" y="163386"/>
            <a:ext cx="4859893" cy="6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1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269995" y="913252"/>
            <a:ext cx="2385885" cy="38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 b="1"/>
            </a:lvl1pPr>
            <a:lvl2pPr marL="914400" lvl="1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1"/>
            </a:lvl2pPr>
            <a:lvl3pPr marL="1371600" lvl="2" indent="-228600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 b="1"/>
            </a:lvl3pPr>
            <a:lvl4pPr marL="1828800" lvl="3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4pPr>
            <a:lvl5pPr marL="2286000" lvl="4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5pPr>
            <a:lvl6pPr marL="2743200" lvl="5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6pPr>
            <a:lvl7pPr marL="3200400" lvl="6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7pPr>
            <a:lvl8pPr marL="3657600" lvl="7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8pPr>
            <a:lvl9pPr marL="4114800" lvl="8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2"/>
          </p:nvPr>
        </p:nvSpPr>
        <p:spPr>
          <a:xfrm>
            <a:off x="269995" y="1293852"/>
            <a:ext cx="2385885" cy="235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1pPr>
            <a:lvl2pPr marL="914400" lvl="1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–"/>
              <a:defRPr sz="1050"/>
            </a:lvl2pPr>
            <a:lvl3pPr marL="1371600" lvl="2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3pPr>
            <a:lvl4pPr marL="1828800" lvl="3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–"/>
              <a:defRPr sz="839"/>
            </a:lvl4pPr>
            <a:lvl5pPr marL="2286000" lvl="4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»"/>
              <a:defRPr sz="839"/>
            </a:lvl5pPr>
            <a:lvl6pPr marL="2743200" lvl="5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6pPr>
            <a:lvl7pPr marL="3200400" lvl="6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7pPr>
            <a:lvl8pPr marL="3657600" lvl="7" indent="-28194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8pPr>
            <a:lvl9pPr marL="4114800" lvl="8" indent="-28194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3"/>
          </p:nvPr>
        </p:nvSpPr>
        <p:spPr>
          <a:xfrm>
            <a:off x="2743065" y="913252"/>
            <a:ext cx="2386823" cy="38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 b="1"/>
            </a:lvl1pPr>
            <a:lvl2pPr marL="914400" lvl="1" indent="-2286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1"/>
            </a:lvl2pPr>
            <a:lvl3pPr marL="1371600" lvl="2" indent="-228600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 b="1"/>
            </a:lvl3pPr>
            <a:lvl4pPr marL="1828800" lvl="3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4pPr>
            <a:lvl5pPr marL="2286000" lvl="4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5pPr>
            <a:lvl6pPr marL="2743200" lvl="5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6pPr>
            <a:lvl7pPr marL="3200400" lvl="6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7pPr>
            <a:lvl8pPr marL="3657600" lvl="7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8pPr>
            <a:lvl9pPr marL="4114800" lvl="8" indent="-228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None/>
              <a:defRPr sz="839" b="1"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4"/>
          </p:nvPr>
        </p:nvSpPr>
        <p:spPr>
          <a:xfrm>
            <a:off x="2743065" y="1293852"/>
            <a:ext cx="2386823" cy="235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0861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1pPr>
            <a:lvl2pPr marL="914400" lvl="1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–"/>
              <a:defRPr sz="1050"/>
            </a:lvl2pPr>
            <a:lvl3pPr marL="1371600" lvl="2" indent="-288607" algn="l">
              <a:spcBef>
                <a:spcPts val="189"/>
              </a:spcBef>
              <a:spcAft>
                <a:spcPts val="0"/>
              </a:spcAft>
              <a:buClr>
                <a:schemeClr val="dk1"/>
              </a:buClr>
              <a:buSzPts val="945"/>
              <a:buChar char="•"/>
              <a:defRPr sz="945"/>
            </a:lvl3pPr>
            <a:lvl4pPr marL="1828800" lvl="3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–"/>
              <a:defRPr sz="839"/>
            </a:lvl4pPr>
            <a:lvl5pPr marL="2286000" lvl="4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»"/>
              <a:defRPr sz="839"/>
            </a:lvl5pPr>
            <a:lvl6pPr marL="2743200" lvl="5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6pPr>
            <a:lvl7pPr marL="3200400" lvl="6" indent="-281939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7pPr>
            <a:lvl8pPr marL="3657600" lvl="7" indent="-28194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8pPr>
            <a:lvl9pPr marL="4114800" lvl="8" indent="-28194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Char char="•"/>
              <a:defRPr sz="839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>
            <a:spLocks noGrp="1"/>
          </p:cNvSpPr>
          <p:nvPr>
            <p:ph type="title"/>
          </p:nvPr>
        </p:nvSpPr>
        <p:spPr>
          <a:xfrm>
            <a:off x="269995" y="163386"/>
            <a:ext cx="4859893" cy="679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>
            <a:spLocks noGrp="1"/>
          </p:cNvSpPr>
          <p:nvPr>
            <p:ph type="title"/>
          </p:nvPr>
        </p:nvSpPr>
        <p:spPr>
          <a:xfrm>
            <a:off x="269995" y="162440"/>
            <a:ext cx="1776523" cy="69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alibri"/>
              <a:buNone/>
              <a:defRPr sz="105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body" idx="1"/>
          </p:nvPr>
        </p:nvSpPr>
        <p:spPr>
          <a:xfrm>
            <a:off x="2111204" y="162443"/>
            <a:ext cx="3018683" cy="3482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528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Char char="•"/>
              <a:defRPr sz="1679"/>
            </a:lvl1pPr>
            <a:lvl2pPr marL="914400" lvl="1" indent="-321944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470"/>
              <a:buChar char="–"/>
              <a:defRPr sz="1470"/>
            </a:lvl2pPr>
            <a:lvl3pPr marL="1371600" lvl="2" indent="-308610" algn="l">
              <a:spcBef>
                <a:spcPts val="252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  <a:defRPr sz="1260"/>
            </a:lvl3pPr>
            <a:lvl4pPr marL="1828800" lvl="3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–"/>
              <a:defRPr sz="1050"/>
            </a:lvl4pPr>
            <a:lvl5pPr marL="2286000" lvl="4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»"/>
              <a:defRPr sz="1050"/>
            </a:lvl5pPr>
            <a:lvl6pPr marL="2743200" lvl="5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6pPr>
            <a:lvl7pPr marL="3200400" lvl="6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7pPr>
            <a:lvl8pPr marL="3657600" lvl="7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8pPr>
            <a:lvl9pPr marL="4114800" lvl="8" indent="-295275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Char char="•"/>
              <a:defRPr sz="1050"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2"/>
          </p:nvPr>
        </p:nvSpPr>
        <p:spPr>
          <a:xfrm>
            <a:off x="269995" y="853752"/>
            <a:ext cx="1776523" cy="2790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47"/>
              </a:spcBef>
              <a:spcAft>
                <a:spcPts val="0"/>
              </a:spcAft>
              <a:buClr>
                <a:schemeClr val="dk1"/>
              </a:buClr>
              <a:buSzPts val="735"/>
              <a:buNone/>
              <a:defRPr sz="735"/>
            </a:lvl1pPr>
            <a:lvl2pPr marL="914400" lvl="1" indent="-228600" algn="l">
              <a:spcBef>
                <a:spcPts val="126"/>
              </a:spcBef>
              <a:spcAft>
                <a:spcPts val="0"/>
              </a:spcAft>
              <a:buClr>
                <a:schemeClr val="dk1"/>
              </a:buClr>
              <a:buSzPts val="630"/>
              <a:buNone/>
              <a:defRPr sz="630"/>
            </a:lvl2pPr>
            <a:lvl3pPr marL="1371600" lvl="2" indent="-228600" algn="l">
              <a:spcBef>
                <a:spcPts val="105"/>
              </a:spcBef>
              <a:spcAft>
                <a:spcPts val="0"/>
              </a:spcAft>
              <a:buClr>
                <a:schemeClr val="dk1"/>
              </a:buClr>
              <a:buSzPts val="525"/>
              <a:buNone/>
              <a:defRPr sz="525"/>
            </a:lvl3pPr>
            <a:lvl4pPr marL="1828800" lvl="3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4pPr>
            <a:lvl5pPr marL="2286000" lvl="4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5pPr>
            <a:lvl6pPr marL="2743200" lvl="5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6pPr>
            <a:lvl7pPr marL="3200400" lvl="6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7pPr>
            <a:lvl8pPr marL="3657600" lvl="7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8pPr>
            <a:lvl9pPr marL="4114800" lvl="8" indent="-228600" algn="l">
              <a:spcBef>
                <a:spcPts val="94"/>
              </a:spcBef>
              <a:spcAft>
                <a:spcPts val="0"/>
              </a:spcAft>
              <a:buClr>
                <a:schemeClr val="dk1"/>
              </a:buClr>
              <a:buSzPts val="472"/>
              <a:buNone/>
              <a:defRPr sz="471"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dt" idx="10"/>
          </p:nvPr>
        </p:nvSpPr>
        <p:spPr>
          <a:xfrm>
            <a:off x="269995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ftr" idx="11"/>
          </p:nvPr>
        </p:nvSpPr>
        <p:spPr>
          <a:xfrm>
            <a:off x="1844961" y="3781440"/>
            <a:ext cx="1709963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sldNum" idx="12"/>
          </p:nvPr>
        </p:nvSpPr>
        <p:spPr>
          <a:xfrm>
            <a:off x="3869916" y="3781440"/>
            <a:ext cx="1259972" cy="217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c.ru/u/1216934-treningovyy-centr-galiny/514771-monetizaciya-biznesa-kak-nayti-svoyu-model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sense23.com/academy/module/modeli-monetizaczii-i-chem-oni-otlichayutsya-v-b2b-i-b2c/#:~:text=%D0%9C%D0%BE%D0%B4%D0%B5%D0%BB%D1%8C%20%D0%BC%D0%BE%D0%BD%D0%B5%D1%82%D0%B8%D0%B7%D0%B0%D1%86%D0%B8%D0%B8%20%E2%80%94%20%D1%8D%D1%82%D0%BE%20%D0%BC%D0%B5%D1%82%D0%BE%D0%B4%2C%20%D1%81,%D1%80%D0%B5%D1%88%D0%B5%D0%BD%D0%B8%D1%8F%20%D0%B8%20%D1%86%D0%B5%D0%BD%D0%BD%D0%BE%D1%81%D1%82%D0%BD%D0%BE%D0%B5%20%D0%BF%D1%80%D0%B5%D0%B4%D0%BB%D0%BE%D0%B6%D0%B5%D0%BD%D0%B8%D0%B5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habr.com/ru/post/496580/" TargetMode="External"/><Relationship Id="rId4" Type="http://schemas.openxmlformats.org/officeDocument/2006/relationships/hyperlink" Target="https://admitad.pro/ru/blog/monetizatsiya-startap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4.png"/><Relationship Id="rId5" Type="http://schemas.openxmlformats.org/officeDocument/2006/relationships/image" Target="../media/image8.svg"/><Relationship Id="rId10" Type="http://schemas.openxmlformats.org/officeDocument/2006/relationships/image" Target="../media/image3.jp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o9J_kpVVSzc=/" TargetMode="External"/><Relationship Id="rId2" Type="http://schemas.openxmlformats.org/officeDocument/2006/relationships/hyperlink" Target="https://vc.ru/marketing/121726-zachem-lyudi-analiziruyut-ryno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9476" y="3343034"/>
            <a:ext cx="5432898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5"/>
              </a:lnSpc>
            </a:pPr>
            <a:r>
              <a:rPr lang="ru-RU" sz="2000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Рекомендованный шаблон презентации</a:t>
            </a:r>
            <a:endParaRPr lang="ru-RU" sz="2000" dirty="0">
              <a:solidFill>
                <a:schemeClr val="tx1"/>
              </a:solidFill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2771" y="1705708"/>
            <a:ext cx="6805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Научно-производственный центр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АО «Технопарк Санкт-Петербурга»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A70BF05-1431-52DF-B2C4-628D39B327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01D4C9-DC36-B03A-04E1-68380CC63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30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654625" y="4355670"/>
            <a:ext cx="31231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Полезные ссылки:</a:t>
            </a:r>
            <a:endParaRPr lang="ru-RU" sz="11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2F1C9B-9B9C-42D7-9CD8-4E8D7F685AAC}"/>
              </a:ext>
            </a:extLst>
          </p:cNvPr>
          <p:cNvSpPr txBox="1"/>
          <p:nvPr/>
        </p:nvSpPr>
        <p:spPr>
          <a:xfrm>
            <a:off x="654625" y="4719149"/>
            <a:ext cx="8731652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2"/>
              </a:rPr>
              <a:t>Модели монетизации и чем они отличаются в B2B и B2C – </a:t>
            </a:r>
            <a:r>
              <a:rPr lang="ru-RU" sz="1063" u="sng" dirty="0" err="1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2"/>
              </a:rPr>
              <a:t>ProductSense</a:t>
            </a:r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2"/>
              </a:rPr>
              <a:t> Academy (sense23.com)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C3BF42B-C26D-450B-AD87-9E9201B7B567}"/>
              </a:ext>
            </a:extLst>
          </p:cNvPr>
          <p:cNvSpPr txBox="1"/>
          <p:nvPr/>
        </p:nvSpPr>
        <p:spPr>
          <a:xfrm>
            <a:off x="660788" y="4968956"/>
            <a:ext cx="7690007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3"/>
              </a:rPr>
              <a:t>Монетизация бизнеса. Как найти свою модель — Тренинговый Центр Галины на vc.ru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B929BF-11D1-4C70-AD8D-2DAC1264F6C1}"/>
              </a:ext>
            </a:extLst>
          </p:cNvPr>
          <p:cNvSpPr txBox="1"/>
          <p:nvPr/>
        </p:nvSpPr>
        <p:spPr>
          <a:xfrm>
            <a:off x="654625" y="5217611"/>
            <a:ext cx="8470767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4"/>
              </a:rPr>
              <a:t>Монетизация стартапа: 10 лучших моделей и их особенности — Блог </a:t>
            </a:r>
            <a:r>
              <a:rPr lang="ru-RU" sz="1063" u="sng" dirty="0" err="1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4"/>
              </a:rPr>
              <a:t>Admitad</a:t>
            </a:r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4"/>
              </a:rPr>
              <a:t> </a:t>
            </a:r>
            <a:r>
              <a:rPr lang="ru-RU" sz="1063" u="sng" dirty="0" err="1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4"/>
              </a:rPr>
              <a:t>Projects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1C326C-08C6-47A9-B81D-ADF1AC664846}"/>
              </a:ext>
            </a:extLst>
          </p:cNvPr>
          <p:cNvSpPr txBox="1"/>
          <p:nvPr/>
        </p:nvSpPr>
        <p:spPr>
          <a:xfrm>
            <a:off x="654625" y="5457534"/>
            <a:ext cx="7699663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5"/>
              </a:rPr>
              <a:t>Какую модель монетизации выбрать IT-стартапу: примеры и кейсы / </a:t>
            </a:r>
            <a:r>
              <a:rPr lang="ru-RU" sz="1063" u="sng" dirty="0" err="1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5"/>
              </a:rPr>
              <a:t>Хабр</a:t>
            </a:r>
            <a:r>
              <a:rPr lang="ru-RU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5"/>
              </a:rPr>
              <a:t> (habr.com)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7" name="Google Shape;220;p7"/>
          <p:cNvSpPr txBox="1"/>
          <p:nvPr/>
        </p:nvSpPr>
        <p:spPr>
          <a:xfrm>
            <a:off x="774616" y="1614610"/>
            <a:ext cx="8149576" cy="1834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На чем проект зарабатывает или планирует зарабатывать?</a:t>
            </a:r>
          </a:p>
          <a:p>
            <a:pPr>
              <a:lnSpc>
                <a:spcPct val="114000"/>
              </a:lnSpc>
            </a:pP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  <a:p>
            <a:pPr>
              <a:lnSpc>
                <a:spcPct val="114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Какие мероприятия по продвижению продукта запланированы? </a:t>
            </a:r>
          </a:p>
          <a:p>
            <a:pPr marR="0" lvl="0" algn="l" rtl="0">
              <a:lnSpc>
                <a:spcPct val="139983"/>
              </a:lnSpc>
              <a:spcBef>
                <a:spcPts val="0"/>
              </a:spcBef>
              <a:spcAft>
                <a:spcPts val="0"/>
              </a:spcAft>
            </a:pPr>
            <a:endParaRPr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Монетизация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E809601-C224-38A4-7D62-75325BA341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3FDC8B-7BD1-AAAD-D027-93CDA4E84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6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BF1431A-8663-4911-8823-16B2BEF29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10329"/>
              </p:ext>
            </p:extLst>
          </p:nvPr>
        </p:nvGraphicFramePr>
        <p:xfrm>
          <a:off x="734285" y="1939704"/>
          <a:ext cx="9265587" cy="2655732"/>
        </p:xfrm>
        <a:graphic>
          <a:graphicData uri="http://schemas.openxmlformats.org/drawingml/2006/table">
            <a:tbl>
              <a:tblPr/>
              <a:tblGrid>
                <a:gridCol w="2100789">
                  <a:extLst>
                    <a:ext uri="{9D8B030D-6E8A-4147-A177-3AD203B41FA5}">
                      <a16:colId xmlns:a16="http://schemas.microsoft.com/office/drawing/2014/main" val="1297595478"/>
                    </a:ext>
                  </a:extLst>
                </a:gridCol>
                <a:gridCol w="1734417">
                  <a:extLst>
                    <a:ext uri="{9D8B030D-6E8A-4147-A177-3AD203B41FA5}">
                      <a16:colId xmlns:a16="http://schemas.microsoft.com/office/drawing/2014/main" val="597344926"/>
                    </a:ext>
                  </a:extLst>
                </a:gridCol>
                <a:gridCol w="1957629">
                  <a:extLst>
                    <a:ext uri="{9D8B030D-6E8A-4147-A177-3AD203B41FA5}">
                      <a16:colId xmlns:a16="http://schemas.microsoft.com/office/drawing/2014/main" val="810920761"/>
                    </a:ext>
                  </a:extLst>
                </a:gridCol>
                <a:gridCol w="1833913">
                  <a:extLst>
                    <a:ext uri="{9D8B030D-6E8A-4147-A177-3AD203B41FA5}">
                      <a16:colId xmlns:a16="http://schemas.microsoft.com/office/drawing/2014/main" val="3083457640"/>
                    </a:ext>
                  </a:extLst>
                </a:gridCol>
                <a:gridCol w="1638839">
                  <a:extLst>
                    <a:ext uri="{9D8B030D-6E8A-4147-A177-3AD203B41FA5}">
                      <a16:colId xmlns:a16="http://schemas.microsoft.com/office/drawing/2014/main" val="1249651130"/>
                    </a:ext>
                  </a:extLst>
                </a:gridCol>
              </a:tblGrid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КРИТЕРИИ СРАВНЕНИЯ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ВЫ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КОНКУРЕНТ 1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КОНКУРЕНТ 2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КОНКУРЕНТ 3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95797"/>
                  </a:ext>
                </a:extLst>
              </a:tr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Критерий 1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037076"/>
                  </a:ext>
                </a:extLst>
              </a:tr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Критерий 1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00772"/>
                  </a:ext>
                </a:extLst>
              </a:tr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Критерий 2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79694"/>
                  </a:ext>
                </a:extLst>
              </a:tr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Критерий 3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82827"/>
                  </a:ext>
                </a:extLst>
              </a:tr>
              <a:tr h="44262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Критерий 4 и т.д.</a:t>
                      </a:r>
                      <a:endParaRPr lang="ru-RU" sz="1300" dirty="0">
                        <a:effectLst/>
                        <a:latin typeface="PT Sans Caption" panose="020B0603020203020204" pitchFamily="34" charset="-52"/>
                        <a:ea typeface="PT Sans Caption" panose="020B0603020203020204" pitchFamily="34" charset="-52"/>
                      </a:endParaRP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dirty="0">
                          <a:effectLst/>
                          <a:latin typeface="PT Sans Caption" panose="020B0603020203020204" pitchFamily="34" charset="-52"/>
                          <a:ea typeface="PT Sans Caption" panose="020B0603020203020204" pitchFamily="34" charset="-52"/>
                        </a:rPr>
                        <a:t> </a:t>
                      </a:r>
                    </a:p>
                  </a:txBody>
                  <a:tcPr marL="68341" marR="68341" marT="34171" marB="34171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99907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199D27C-7764-46A8-9149-3A53C904E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288" y="1705815"/>
            <a:ext cx="163643" cy="27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0998" tIns="40499" rIns="80998" bIns="40499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4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3DFE9B-278D-4942-B301-AE88061EC932}"/>
              </a:ext>
            </a:extLst>
          </p:cNvPr>
          <p:cNvSpPr txBox="1"/>
          <p:nvPr/>
        </p:nvSpPr>
        <p:spPr>
          <a:xfrm>
            <a:off x="715242" y="4727725"/>
            <a:ext cx="84685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Рекомендуем сравнить себя как с прямыми конкурентами, так и с косвенными. Обычно кажется сомнительным, если вы лучше всех конкурентов по всем параметрам. Критерии сравнения выбираются исходя из важности для пользователя и клиента.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Конкуренты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009C20B-2B03-38C1-2FF8-B59AB6B62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C028DD1-7E62-463A-5E9A-2F0FDB6FDD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7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CC15338-FF45-481F-AD61-E57443735578}"/>
              </a:ext>
            </a:extLst>
          </p:cNvPr>
          <p:cNvSpPr txBox="1"/>
          <p:nvPr/>
        </p:nvSpPr>
        <p:spPr>
          <a:xfrm>
            <a:off x="715242" y="4721606"/>
            <a:ext cx="876986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Комментарий:</a:t>
            </a:r>
            <a:r>
              <a:rPr lang="ru-RU" sz="16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  цель данного слайда — показать, что у проекта сильная команда и закрыты в</a:t>
            </a:r>
            <a:r>
              <a:rPr lang="en-US" sz="16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c</a:t>
            </a:r>
            <a:r>
              <a:rPr lang="ru-RU" sz="16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е основные компетенции.</a:t>
            </a:r>
          </a:p>
          <a:p>
            <a:r>
              <a:rPr lang="ru-RU" sz="16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Для усиления команды вы можете указать менторов или консультантов, которые участвуют в развитии проектов.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Команда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cxnSp>
        <p:nvCxnSpPr>
          <p:cNvPr id="55" name="Google Shape;366;p18"/>
          <p:cNvCxnSpPr/>
          <p:nvPr/>
        </p:nvCxnSpPr>
        <p:spPr>
          <a:xfrm rot="16200000">
            <a:off x="1954646" y="3063301"/>
            <a:ext cx="2882873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Google Shape;367;p18"/>
          <p:cNvCxnSpPr/>
          <p:nvPr/>
        </p:nvCxnSpPr>
        <p:spPr>
          <a:xfrm rot="16200000">
            <a:off x="4511889" y="3063301"/>
            <a:ext cx="2882873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370;p18"/>
          <p:cNvCxnSpPr/>
          <p:nvPr/>
        </p:nvCxnSpPr>
        <p:spPr>
          <a:xfrm rot="16200000">
            <a:off x="-673192" y="3060931"/>
            <a:ext cx="289708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371;p18"/>
          <p:cNvCxnSpPr/>
          <p:nvPr/>
        </p:nvCxnSpPr>
        <p:spPr>
          <a:xfrm rot="16200000">
            <a:off x="7129982" y="3058561"/>
            <a:ext cx="289234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373;p18"/>
          <p:cNvSpPr txBox="1"/>
          <p:nvPr/>
        </p:nvSpPr>
        <p:spPr>
          <a:xfrm>
            <a:off x="1276948" y="2854288"/>
            <a:ext cx="1676036" cy="286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ИМЯ ФАМИЛИЯ (1)</a:t>
            </a:r>
            <a:endParaRPr sz="12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04303" y="1806028"/>
            <a:ext cx="969107" cy="969107"/>
            <a:chOff x="1604303" y="1806028"/>
            <a:chExt cx="969107" cy="969107"/>
          </a:xfrm>
        </p:grpSpPr>
        <p:sp>
          <p:nvSpPr>
            <p:cNvPr id="3" name="Овал 2"/>
            <p:cNvSpPr/>
            <p:nvPr/>
          </p:nvSpPr>
          <p:spPr>
            <a:xfrm>
              <a:off x="1604303" y="1806028"/>
              <a:ext cx="969107" cy="9691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Google Shape;376;p18"/>
            <p:cNvSpPr txBox="1"/>
            <p:nvPr/>
          </p:nvSpPr>
          <p:spPr>
            <a:xfrm>
              <a:off x="1729721" y="2048749"/>
              <a:ext cx="706107" cy="420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9992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67" dirty="0">
                  <a:solidFill>
                    <a:schemeClr val="bg1"/>
                  </a:solidFill>
                  <a:latin typeface="PT Sans Caption" panose="020B0603020203020204" pitchFamily="34" charset="-52"/>
                  <a:ea typeface="PT Sans Caption" panose="020B0603020203020204" pitchFamily="34" charset="-52"/>
                  <a:cs typeface="Montserrat"/>
                  <a:sym typeface="Montserrat"/>
                </a:rPr>
                <a:t>ФОТО</a:t>
              </a:r>
              <a:endParaRPr dirty="0">
                <a:solidFill>
                  <a:schemeClr val="bg1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endParaRPr>
            </a:p>
          </p:txBody>
        </p:sp>
      </p:grpSp>
      <p:sp>
        <p:nvSpPr>
          <p:cNvPr id="65" name="Google Shape;377;p18"/>
          <p:cNvSpPr txBox="1"/>
          <p:nvPr/>
        </p:nvSpPr>
        <p:spPr>
          <a:xfrm>
            <a:off x="3902807" y="2840071"/>
            <a:ext cx="1676036" cy="286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ИМЯ ФАМИЛИЯ (2)</a:t>
            </a:r>
            <a:endParaRPr sz="120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66" name="Google Shape;378;p18"/>
          <p:cNvSpPr txBox="1"/>
          <p:nvPr/>
        </p:nvSpPr>
        <p:spPr>
          <a:xfrm>
            <a:off x="6454703" y="2849761"/>
            <a:ext cx="1676036" cy="286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ИМЯ ФАМИЛИЯ (3)</a:t>
            </a:r>
            <a:endParaRPr sz="120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67" name="Google Shape;379;p18"/>
          <p:cNvSpPr txBox="1"/>
          <p:nvPr/>
        </p:nvSpPr>
        <p:spPr>
          <a:xfrm>
            <a:off x="1276948" y="3120763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роль в команде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68" name="Google Shape;380;p18"/>
          <p:cNvSpPr txBox="1"/>
          <p:nvPr/>
        </p:nvSpPr>
        <p:spPr>
          <a:xfrm>
            <a:off x="3896052" y="3106546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роль в команде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69" name="Google Shape;381;p18"/>
          <p:cNvSpPr txBox="1"/>
          <p:nvPr/>
        </p:nvSpPr>
        <p:spPr>
          <a:xfrm>
            <a:off x="6438471" y="3116236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роль в команде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0" name="Google Shape;382;p18"/>
          <p:cNvSpPr txBox="1"/>
          <p:nvPr/>
        </p:nvSpPr>
        <p:spPr>
          <a:xfrm>
            <a:off x="1276948" y="3754889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опыт / навыки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1" name="Google Shape;383;p18"/>
          <p:cNvSpPr txBox="1"/>
          <p:nvPr/>
        </p:nvSpPr>
        <p:spPr>
          <a:xfrm>
            <a:off x="3902807" y="3740672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опыт / навыки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2" name="Google Shape;384;p18"/>
          <p:cNvSpPr txBox="1"/>
          <p:nvPr/>
        </p:nvSpPr>
        <p:spPr>
          <a:xfrm>
            <a:off x="6454703" y="3750361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опыт / навыки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3" name="Google Shape;385;p18"/>
          <p:cNvSpPr txBox="1"/>
          <p:nvPr/>
        </p:nvSpPr>
        <p:spPr>
          <a:xfrm>
            <a:off x="1276948" y="3442112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должность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4" name="Google Shape;386;p18"/>
          <p:cNvSpPr txBox="1"/>
          <p:nvPr/>
        </p:nvSpPr>
        <p:spPr>
          <a:xfrm>
            <a:off x="3897140" y="3427897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должность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5" name="Google Shape;387;p18"/>
          <p:cNvSpPr txBox="1"/>
          <p:nvPr/>
        </p:nvSpPr>
        <p:spPr>
          <a:xfrm>
            <a:off x="6453552" y="3437586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должность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6" name="Google Shape;388;p18"/>
          <p:cNvSpPr txBox="1"/>
          <p:nvPr/>
        </p:nvSpPr>
        <p:spPr>
          <a:xfrm>
            <a:off x="1276948" y="4097188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достижения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7" name="Google Shape;389;p18"/>
          <p:cNvSpPr txBox="1"/>
          <p:nvPr/>
        </p:nvSpPr>
        <p:spPr>
          <a:xfrm>
            <a:off x="3896050" y="4082970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достижения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78" name="Google Shape;390;p18"/>
          <p:cNvSpPr txBox="1"/>
          <p:nvPr/>
        </p:nvSpPr>
        <p:spPr>
          <a:xfrm>
            <a:off x="6454703" y="4092660"/>
            <a:ext cx="1676036" cy="238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523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 SemiBold"/>
                <a:sym typeface="Montserrat SemiBold"/>
              </a:rPr>
              <a:t>достижения</a:t>
            </a:r>
            <a:endParaRPr lang="ru-RU" sz="1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4249514" y="1803659"/>
            <a:ext cx="969107" cy="969107"/>
            <a:chOff x="1604303" y="1806028"/>
            <a:chExt cx="969107" cy="969107"/>
          </a:xfrm>
        </p:grpSpPr>
        <p:sp>
          <p:nvSpPr>
            <p:cNvPr id="41" name="Овал 40"/>
            <p:cNvSpPr/>
            <p:nvPr/>
          </p:nvSpPr>
          <p:spPr>
            <a:xfrm>
              <a:off x="1604303" y="1806028"/>
              <a:ext cx="969107" cy="9691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Google Shape;376;p18"/>
            <p:cNvSpPr txBox="1"/>
            <p:nvPr/>
          </p:nvSpPr>
          <p:spPr>
            <a:xfrm>
              <a:off x="1729721" y="2048749"/>
              <a:ext cx="706107" cy="420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9992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67" dirty="0">
                  <a:solidFill>
                    <a:schemeClr val="bg1"/>
                  </a:solidFill>
                  <a:latin typeface="PT Sans Caption" panose="020B0603020203020204" pitchFamily="34" charset="-52"/>
                  <a:ea typeface="PT Sans Caption" panose="020B0603020203020204" pitchFamily="34" charset="-52"/>
                  <a:cs typeface="Montserrat"/>
                  <a:sym typeface="Montserrat"/>
                </a:rPr>
                <a:t>ФОТО</a:t>
              </a:r>
              <a:endParaRPr dirty="0">
                <a:solidFill>
                  <a:schemeClr val="bg1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784376" y="1801696"/>
            <a:ext cx="969107" cy="969107"/>
            <a:chOff x="1604303" y="1806028"/>
            <a:chExt cx="969107" cy="969107"/>
          </a:xfrm>
        </p:grpSpPr>
        <p:sp>
          <p:nvSpPr>
            <p:cNvPr id="44" name="Овал 43"/>
            <p:cNvSpPr/>
            <p:nvPr/>
          </p:nvSpPr>
          <p:spPr>
            <a:xfrm>
              <a:off x="1604303" y="1806028"/>
              <a:ext cx="969107" cy="9691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Google Shape;376;p18"/>
            <p:cNvSpPr txBox="1"/>
            <p:nvPr/>
          </p:nvSpPr>
          <p:spPr>
            <a:xfrm>
              <a:off x="1729721" y="2048749"/>
              <a:ext cx="706107" cy="420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9992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67" dirty="0">
                  <a:solidFill>
                    <a:schemeClr val="bg1"/>
                  </a:solidFill>
                  <a:latin typeface="PT Sans Caption" panose="020B0603020203020204" pitchFamily="34" charset="-52"/>
                  <a:ea typeface="PT Sans Caption" panose="020B0603020203020204" pitchFamily="34" charset="-52"/>
                  <a:cs typeface="Montserrat"/>
                  <a:sym typeface="Montserrat"/>
                </a:rPr>
                <a:t>ФОТО</a:t>
              </a:r>
              <a:endParaRPr dirty="0">
                <a:solidFill>
                  <a:schemeClr val="bg1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endParaRPr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8955C0-897B-0CB5-740E-7EF766804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9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20;p7"/>
          <p:cNvSpPr txBox="1"/>
          <p:nvPr/>
        </p:nvSpPr>
        <p:spPr>
          <a:xfrm>
            <a:off x="805878" y="1395947"/>
            <a:ext cx="701732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/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Расскажите, на какой стадии сейчас находится ваш проект, какое финансирование необходимо и каких специалистов не хватает в команде.</a:t>
            </a: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Текущий статус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0AB4B7E-1153-A36B-5FE5-69814B545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D454384-C039-2476-00EE-D433F90E0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ABA00ADD-53C9-41AE-9443-518927D8FB9E}"/>
              </a:ext>
            </a:extLst>
          </p:cNvPr>
          <p:cNvSpPr/>
          <p:nvPr/>
        </p:nvSpPr>
        <p:spPr>
          <a:xfrm>
            <a:off x="1270851" y="4311229"/>
            <a:ext cx="8251589" cy="41018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4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FF8255-999B-4D0F-8166-47933ADC105E}"/>
              </a:ext>
            </a:extLst>
          </p:cNvPr>
          <p:cNvSpPr txBox="1"/>
          <p:nvPr/>
        </p:nvSpPr>
        <p:spPr>
          <a:xfrm>
            <a:off x="715242" y="1372502"/>
            <a:ext cx="78738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Ключевые точки в развитии проекта на ближайшие 2 года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51BCF2-8FF2-432A-9CC6-CE39FE125D58}"/>
              </a:ext>
            </a:extLst>
          </p:cNvPr>
          <p:cNvSpPr txBox="1"/>
          <p:nvPr/>
        </p:nvSpPr>
        <p:spPr>
          <a:xfrm>
            <a:off x="1010552" y="3159261"/>
            <a:ext cx="1448467" cy="664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4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Подача заявки на Грант Фонда НТИ</a:t>
            </a:r>
            <a:endParaRPr lang="ru-RU" sz="124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9CE01A-36AC-41F1-96EC-04C55D5BD4A5}"/>
              </a:ext>
            </a:extLst>
          </p:cNvPr>
          <p:cNvSpPr txBox="1"/>
          <p:nvPr/>
        </p:nvSpPr>
        <p:spPr>
          <a:xfrm>
            <a:off x="1270851" y="4942378"/>
            <a:ext cx="891723" cy="514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74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август</a:t>
            </a:r>
          </a:p>
          <a:p>
            <a:r>
              <a:rPr lang="ru-RU" sz="1772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2024</a:t>
            </a:r>
            <a:endParaRPr lang="ru-RU" sz="1772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9A4ED9-B54D-4243-BC67-0BC79BC3AEE8}"/>
              </a:ext>
            </a:extLst>
          </p:cNvPr>
          <p:cNvSpPr txBox="1"/>
          <p:nvPr/>
        </p:nvSpPr>
        <p:spPr>
          <a:xfrm>
            <a:off x="3334283" y="4942378"/>
            <a:ext cx="899142" cy="514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74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апрель</a:t>
            </a:r>
          </a:p>
          <a:p>
            <a:r>
              <a:rPr lang="ru-RU" sz="1772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2025</a:t>
            </a:r>
            <a:endParaRPr lang="ru-RU" sz="1772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25EC4D-921E-4EED-88E6-D0D663FC9CE6}"/>
              </a:ext>
            </a:extLst>
          </p:cNvPr>
          <p:cNvSpPr txBox="1"/>
          <p:nvPr/>
        </p:nvSpPr>
        <p:spPr>
          <a:xfrm>
            <a:off x="715242" y="2647359"/>
            <a:ext cx="1019544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4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Пример: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8EAD53-2944-4ED7-B756-8959156641B3}"/>
              </a:ext>
            </a:extLst>
          </p:cNvPr>
          <p:cNvSpPr txBox="1"/>
          <p:nvPr/>
        </p:nvSpPr>
        <p:spPr>
          <a:xfrm>
            <a:off x="5540132" y="4942378"/>
            <a:ext cx="891723" cy="514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74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июнь</a:t>
            </a:r>
          </a:p>
          <a:p>
            <a:r>
              <a:rPr lang="ru-RU" sz="1772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2025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AEBACB-A917-4D97-B1C4-BFA6F7897B99}"/>
              </a:ext>
            </a:extLst>
          </p:cNvPr>
          <p:cNvSpPr txBox="1"/>
          <p:nvPr/>
        </p:nvSpPr>
        <p:spPr>
          <a:xfrm>
            <a:off x="7664732" y="4942378"/>
            <a:ext cx="772548" cy="514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74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Апрель</a:t>
            </a:r>
          </a:p>
          <a:p>
            <a:r>
              <a:rPr lang="ru-RU" sz="1772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2026</a:t>
            </a:r>
            <a:endParaRPr lang="ru-RU" sz="1772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2555AC-7D4F-4A24-B720-43964F889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533" y="4157773"/>
            <a:ext cx="936542" cy="67076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F358E2B-000F-416F-95D5-967568757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99820" y="4001683"/>
            <a:ext cx="936542" cy="82685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E1070A9-D991-4057-AA2C-E364C88911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85103" y="3863955"/>
            <a:ext cx="940068" cy="98664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786B408-E0F7-4128-AA41-D8826B9C54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96558" y="3833906"/>
            <a:ext cx="936542" cy="1016697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165A4469-9E73-4C6B-BA68-9BB6D646BF0B}"/>
              </a:ext>
            </a:extLst>
          </p:cNvPr>
          <p:cNvSpPr txBox="1"/>
          <p:nvPr/>
        </p:nvSpPr>
        <p:spPr>
          <a:xfrm>
            <a:off x="5054422" y="2916561"/>
            <a:ext cx="2233157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4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Заключение договоров о намерениях с потенциальным заказчиком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Дорожная карта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CD5EA4-38CE-4BB6-970D-A0E6350005A3}"/>
              </a:ext>
            </a:extLst>
          </p:cNvPr>
          <p:cNvSpPr txBox="1"/>
          <p:nvPr/>
        </p:nvSpPr>
        <p:spPr>
          <a:xfrm>
            <a:off x="7430799" y="3230737"/>
            <a:ext cx="2004601" cy="47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4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Мелкосерийное производство</a:t>
            </a:r>
            <a:endParaRPr lang="ru-RU" sz="124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5A4469-9E73-4C6B-BA68-9BB6D646BF0B}"/>
              </a:ext>
            </a:extLst>
          </p:cNvPr>
          <p:cNvSpPr txBox="1"/>
          <p:nvPr/>
        </p:nvSpPr>
        <p:spPr>
          <a:xfrm>
            <a:off x="3040214" y="3213991"/>
            <a:ext cx="1870988" cy="47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4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Создание опытного образца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97BE87-95F5-5278-86A4-96670CCE2FA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725795C-2517-CAA7-1A60-ABDB949848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37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20;p7"/>
          <p:cNvSpPr txBox="1"/>
          <p:nvPr/>
        </p:nvSpPr>
        <p:spPr>
          <a:xfrm>
            <a:off x="805878" y="1395947"/>
            <a:ext cx="7017322" cy="1538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Расскажите, 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что вы ждете от резидентуры в НПЦ? Доступ к </a:t>
            </a:r>
            <a:r>
              <a:rPr lang="ru-RU" sz="2000" dirty="0" err="1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грантовым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 средствам? Технологическое партнерства?</a:t>
            </a:r>
          </a:p>
          <a:p>
            <a:r>
              <a:rPr lang="ru-RU" altLang="ko-KR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Договор на производство каких деталей хотите заключить?</a:t>
            </a:r>
            <a:endParaRPr lang="ko-KR" altLang="en-US" sz="2000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altLang="ko-KR" sz="2703" b="1" dirty="0">
                <a:latin typeface="PT Sans Caption" panose="020B0603020203020204" pitchFamily="34" charset="-52"/>
                <a:ea typeface="Montserrat"/>
                <a:cs typeface="Montserrat"/>
              </a:rPr>
              <a:t>Ожидания от резидентуры НПЦ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8AA2896-4C79-E177-D0BE-7A7AA41B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190D46-5066-6FFB-F2FD-619958DF16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24"/>
          <p:cNvSpPr txBox="1"/>
          <p:nvPr/>
        </p:nvSpPr>
        <p:spPr>
          <a:xfrm>
            <a:off x="2274188" y="3199029"/>
            <a:ext cx="5336966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Фамилия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Имя Отчество</a:t>
            </a:r>
            <a:endParaRPr sz="2000" b="1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502" name="Google Shape;502;p24"/>
          <p:cNvSpPr txBox="1"/>
          <p:nvPr/>
        </p:nvSpPr>
        <p:spPr>
          <a:xfrm>
            <a:off x="2274188" y="3991025"/>
            <a:ext cx="5336966" cy="1383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7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17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должность</a:t>
            </a:r>
          </a:p>
          <a:p>
            <a:pPr lvl="0">
              <a:lnSpc>
                <a:spcPct val="151020"/>
              </a:lnSpc>
            </a:pPr>
            <a:r>
              <a:rPr lang="ru-RU" sz="1617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почта</a:t>
            </a:r>
            <a:endParaRPr lang="ru-RU" sz="18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  <a:p>
            <a:pPr lvl="0">
              <a:lnSpc>
                <a:spcPct val="151020"/>
              </a:lnSpc>
            </a:pPr>
            <a:r>
              <a:rPr lang="ru-RU" sz="1617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телефон</a:t>
            </a:r>
            <a:endParaRPr lang="ru-RU" sz="18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  <a:p>
            <a:pPr marL="0" marR="0" lvl="0" indent="0" algn="l" rtl="0">
              <a:lnSpc>
                <a:spcPct val="12702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17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1802742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Контакты для связи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14949" y="3021918"/>
            <a:ext cx="969107" cy="969107"/>
            <a:chOff x="1604303" y="1806028"/>
            <a:chExt cx="969107" cy="969107"/>
          </a:xfrm>
        </p:grpSpPr>
        <p:sp>
          <p:nvSpPr>
            <p:cNvPr id="12" name="Овал 11"/>
            <p:cNvSpPr/>
            <p:nvPr/>
          </p:nvSpPr>
          <p:spPr>
            <a:xfrm>
              <a:off x="1604303" y="1806028"/>
              <a:ext cx="969107" cy="96910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Google Shape;376;p18"/>
            <p:cNvSpPr txBox="1"/>
            <p:nvPr/>
          </p:nvSpPr>
          <p:spPr>
            <a:xfrm>
              <a:off x="1729721" y="2048749"/>
              <a:ext cx="706107" cy="4207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9992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67" dirty="0">
                  <a:solidFill>
                    <a:schemeClr val="bg1"/>
                  </a:solidFill>
                  <a:latin typeface="PT Sans Caption" panose="020B0603020203020204" pitchFamily="34" charset="-52"/>
                  <a:ea typeface="PT Sans Caption" panose="020B0603020203020204" pitchFamily="34" charset="-52"/>
                  <a:cs typeface="Montserrat"/>
                  <a:sym typeface="Montserrat"/>
                </a:rPr>
                <a:t>ФОТО</a:t>
              </a:r>
              <a:endParaRPr dirty="0">
                <a:solidFill>
                  <a:schemeClr val="bg1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endParaRPr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D3E584-ECC8-AB9A-19F2-EFB7D8362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F30B16-0789-6712-E86F-7A271A4641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бъект 2">
            <a:extLst>
              <a:ext uri="{FF2B5EF4-FFF2-40B4-BE49-F238E27FC236}">
                <a16:creationId xmlns:a16="http://schemas.microsoft.com/office/drawing/2014/main" id="{45248D61-BFBD-46C1-9311-0C3445FE4E3E}"/>
              </a:ext>
            </a:extLst>
          </p:cNvPr>
          <p:cNvSpPr txBox="1">
            <a:spLocks/>
          </p:cNvSpPr>
          <p:nvPr/>
        </p:nvSpPr>
        <p:spPr>
          <a:xfrm>
            <a:off x="838200" y="1702513"/>
            <a:ext cx="9583271" cy="4224223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При оформлении презентации стремитесь к ясности, </a:t>
            </a:r>
            <a:b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</a:b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излагайте информацию </a:t>
            </a:r>
            <a:r>
              <a:rPr lang="ru-RU" sz="2000" dirty="0" err="1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тезисно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, без воды;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Используйте больше </a:t>
            </a:r>
            <a:r>
              <a:rPr lang="ru-RU" sz="2000" dirty="0" err="1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инфографики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 для наглядности;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Проверяйте ошибки в правописании;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Рекомендованный общедоступный шрифт </a:t>
            </a:r>
            <a:r>
              <a:rPr lang="en-US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PT Sans Caption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;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Рекомендованный размер шрифта 20+;</a:t>
            </a:r>
          </a:p>
          <a:p>
            <a:pPr marL="342900" indent="-342900">
              <a:spcBef>
                <a:spcPts val="14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Подготовьте презентацию на русском языке.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Общие рекомендации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83CF954-0314-92F0-30A6-F4C96C758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5ADB3A-C0FF-403B-1093-E87475279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/>
        </p:nvSpPr>
        <p:spPr>
          <a:xfrm>
            <a:off x="1328193" y="1621745"/>
            <a:ext cx="3970807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Титульный лист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Проблема</a:t>
            </a:r>
          </a:p>
          <a:p>
            <a:pPr lvl="1">
              <a:lnSpc>
                <a:spcPct val="200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Решение</a:t>
            </a:r>
          </a:p>
          <a:p>
            <a:pPr lvl="1">
              <a:lnSpc>
                <a:spcPct val="200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Технология</a:t>
            </a:r>
          </a:p>
          <a:p>
            <a:pPr lvl="1">
              <a:lnSpc>
                <a:spcPct val="200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Целевая аудитория</a:t>
            </a:r>
          </a:p>
          <a:p>
            <a:pPr lvl="1">
              <a:lnSpc>
                <a:spcPct val="200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Рынок</a:t>
            </a: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838514" y="1642348"/>
            <a:ext cx="544809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1</a:t>
            </a: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. 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2.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3.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4.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5.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6.</a:t>
            </a:r>
            <a:endParaRPr sz="2400" b="1" dirty="0">
              <a:solidFill>
                <a:schemeClr val="tx1"/>
              </a:solidFill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6370777" y="1621745"/>
            <a:ext cx="4190131" cy="4308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1998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Монетизация</a:t>
            </a:r>
          </a:p>
          <a:p>
            <a:pPr>
              <a:lnSpc>
                <a:spcPct val="199899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Конкуренция</a:t>
            </a:r>
          </a:p>
          <a:p>
            <a:pPr lvl="1">
              <a:lnSpc>
                <a:spcPct val="199899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Команда</a:t>
            </a:r>
          </a:p>
          <a:p>
            <a:pPr lvl="1">
              <a:lnSpc>
                <a:spcPct val="199899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Текущий статус</a:t>
            </a:r>
          </a:p>
          <a:p>
            <a:pPr lvl="1">
              <a:lnSpc>
                <a:spcPct val="199899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Дорожная карта</a:t>
            </a:r>
          </a:p>
          <a:p>
            <a:pPr lvl="1">
              <a:lnSpc>
                <a:spcPct val="199899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Ожидания от резидентуры НПЦ</a:t>
            </a:r>
          </a:p>
          <a:p>
            <a:pPr lvl="1">
              <a:lnSpc>
                <a:spcPct val="199899"/>
              </a:lnSpc>
            </a:pPr>
            <a:endParaRPr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Структура презентации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sp>
        <p:nvSpPr>
          <p:cNvPr id="77" name="Google Shape;134;p4"/>
          <p:cNvSpPr txBox="1"/>
          <p:nvPr/>
        </p:nvSpPr>
        <p:spPr>
          <a:xfrm>
            <a:off x="5751934" y="1642347"/>
            <a:ext cx="618843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7 . 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8.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9.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10.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11.</a:t>
            </a:r>
          </a:p>
          <a:p>
            <a:pPr marL="0" marR="0" lvl="0" indent="0" rt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12.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B8729D7-F296-F378-168F-2F91ACC8C9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469B76-9D4F-10F1-F393-645617AAF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F2770D6-9A29-4F15-85E4-6FBFD4A4E307}"/>
              </a:ext>
            </a:extLst>
          </p:cNvPr>
          <p:cNvSpPr txBox="1"/>
          <p:nvPr/>
        </p:nvSpPr>
        <p:spPr>
          <a:xfrm>
            <a:off x="712323" y="1195354"/>
            <a:ext cx="6160176" cy="1323439"/>
          </a:xfrm>
          <a:prstGeom prst="rect">
            <a:avLst/>
          </a:prstGeom>
          <a:noFill/>
          <a:effectLst/>
        </p:spPr>
        <p:txBody>
          <a:bodyPr wrap="square" rtlCol="0" anchor="t" anchorCtr="0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rPr>
              <a:t>НАЗВАНИЕ </a:t>
            </a:r>
          </a:p>
          <a:p>
            <a:r>
              <a:rPr lang="ru-RU" sz="4000" b="1" dirty="0">
                <a:solidFill>
                  <a:srgbClr val="7030A0"/>
                </a:solidFill>
                <a:latin typeface="PT Sans Caption" panose="020B0603020203020204" pitchFamily="34" charset="-52"/>
                <a:ea typeface="PT Sans Caption" panose="020B0603020203020204" pitchFamily="34" charset="-52"/>
              </a:rPr>
              <a:t>ПРОЕКТА</a:t>
            </a:r>
            <a:endParaRPr lang="ko-KR" altLang="en-US" sz="4000" b="1" dirty="0">
              <a:ln w="25400">
                <a:noFill/>
              </a:ln>
              <a:solidFill>
                <a:srgbClr val="7030A0"/>
              </a:solidFill>
              <a:latin typeface="PT Sans Caption" panose="020B0603020203020204" pitchFamily="34" charset="-5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75334" y="3877099"/>
            <a:ext cx="4651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Фото продукта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2323" y="2874091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Суть проекта в одном предложении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3486A3-E86E-4A85-3F0E-D63EA03C3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F8BE0F-E042-E71B-26B9-9DC7D6BEF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3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988E35C-0823-4F0F-9F02-C7DB102AA2C9}"/>
              </a:ext>
            </a:extLst>
          </p:cNvPr>
          <p:cNvSpPr txBox="1"/>
          <p:nvPr/>
        </p:nvSpPr>
        <p:spPr>
          <a:xfrm>
            <a:off x="715242" y="1513069"/>
            <a:ext cx="8754790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Необходимо максимально точно сформулировать проблему потребителя вашего продукта; 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Не рекомендуем указывать больше 2-3 проблем;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Желательно подтвердить проблему ссылками на исследования (что такая проблема есть); 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Если вы провели глубинные интервью, то можно добавить ссылку на результаты.</a:t>
            </a:r>
          </a:p>
          <a:p>
            <a:pPr>
              <a:spcBef>
                <a:spcPts val="1000"/>
              </a:spcBef>
            </a:pP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FE6E11-EDA6-4932-8104-DCA67E5D3C85}"/>
              </a:ext>
            </a:extLst>
          </p:cNvPr>
          <p:cNvSpPr txBox="1"/>
          <p:nvPr/>
        </p:nvSpPr>
        <p:spPr>
          <a:xfrm>
            <a:off x="715242" y="4430858"/>
            <a:ext cx="78161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«Формула» проблемы:</a:t>
            </a: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  <a:p>
            <a:r>
              <a:rPr lang="ru-RU" sz="20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Кто-то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 (компания, человек) испытывает проблему с чем-то и он </a:t>
            </a:r>
            <a:r>
              <a:rPr lang="ru-RU" sz="20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тратит N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 (денег, времени) на </a:t>
            </a:r>
            <a:r>
              <a:rPr lang="ru-RU" sz="20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ее решение 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(указать действие или решение).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Проблема потребителя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28F09EB-4245-63DD-423B-2FC8598B8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BECED39-7F19-559D-2BF0-B88A6BAC7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2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/>
          <p:nvPr/>
        </p:nvSpPr>
        <p:spPr>
          <a:xfrm>
            <a:off x="813693" y="1575009"/>
            <a:ext cx="7361199" cy="1403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R="0"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Расскажите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кратко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но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емко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о </a:t>
            </a:r>
            <a:r>
              <a:rPr lang="en-US" sz="2000" dirty="0" err="1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предлагаемом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продукте</a:t>
            </a:r>
            <a:r>
              <a:rPr lang="en-US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/</a:t>
            </a: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услуге</a:t>
            </a: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 (</a:t>
            </a:r>
            <a:r>
              <a:rPr lang="ru-RU" sz="2000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н</a:t>
            </a:r>
            <a:r>
              <a:rPr lang="ru-RU" sz="2000" b="1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е о технологии!): 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потребительские качества, 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экономическая выгода от использования.</a:t>
            </a:r>
            <a:endParaRPr sz="20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Решение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762C492-6246-AD16-EF2D-AFF0A2F105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C49F63-7AD0-29EB-8CC1-5CFEFD530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20;p7"/>
          <p:cNvSpPr txBox="1"/>
          <p:nvPr/>
        </p:nvSpPr>
        <p:spPr>
          <a:xfrm>
            <a:off x="790248" y="1598455"/>
            <a:ext cx="5548030" cy="1403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Объясните, каким образом работает ваше решение — технология. </a:t>
            </a:r>
          </a:p>
          <a:p>
            <a:pPr lvl="0">
              <a:lnSpc>
                <a:spcPct val="114000"/>
              </a:lnSpc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Уточните, защищена ли интеллектуальная собственность и кому она принадлежит</a:t>
            </a: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Технология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01528A5-C553-87E5-AD0C-5CB0B9A79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8EC72B-8DBB-0E20-9725-96B93E04CC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20;p7"/>
          <p:cNvSpPr txBox="1"/>
          <p:nvPr/>
        </p:nvSpPr>
        <p:spPr>
          <a:xfrm>
            <a:off x="837139" y="1504671"/>
            <a:ext cx="8149576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Кто ваш клиент?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Какие у него отличительные особенности?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Как вы планируете на него выходить?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  <a:sym typeface="Montserrat"/>
              </a:rPr>
              <a:t>Какие способы продвижения планируете использовать?</a:t>
            </a:r>
            <a:endParaRPr lang="ru-RU" sz="2000" dirty="0">
              <a:latin typeface="PT Sans Caption" panose="020B0603020203020204" pitchFamily="34" charset="-52"/>
              <a:ea typeface="PT Sans Caption" panose="020B0603020203020204" pitchFamily="34" charset="-52"/>
              <a:cs typeface="Montserra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Целевая аудитория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29287C7-FB13-CA4B-44DD-88D9B2ED3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4E7F11-1D65-C9C2-80D1-5324DBB27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7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988E35C-0823-4F0F-9F02-C7DB102AA2C9}"/>
              </a:ext>
            </a:extLst>
          </p:cNvPr>
          <p:cNvSpPr txBox="1"/>
          <p:nvPr/>
        </p:nvSpPr>
        <p:spPr>
          <a:xfrm>
            <a:off x="715243" y="1454916"/>
            <a:ext cx="43100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Объем рынка, динамика и прогноз роста </a:t>
            </a:r>
            <a:r>
              <a:rPr lang="ru-RU" sz="18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(TAM, SAM, SOM)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477EEB-C11E-44E6-BA54-8D0FEAA8A892}"/>
              </a:ext>
            </a:extLst>
          </p:cNvPr>
          <p:cNvSpPr txBox="1"/>
          <p:nvPr/>
        </p:nvSpPr>
        <p:spPr>
          <a:xfrm>
            <a:off x="719319" y="3714181"/>
            <a:ext cx="84342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В случае, если это новый рынок, по которому недостаточно данных, попробуйте понять, сколько людей потенциально могли бы приобрести продукт, и сколько это будет стоить.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6F607E-0B96-461F-B925-EEE3984B79A3}"/>
              </a:ext>
            </a:extLst>
          </p:cNvPr>
          <p:cNvSpPr txBox="1"/>
          <p:nvPr/>
        </p:nvSpPr>
        <p:spPr>
          <a:xfrm>
            <a:off x="5671842" y="1454916"/>
            <a:ext cx="34817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Доля рынка, </a:t>
            </a:r>
            <a:r>
              <a:rPr lang="ru-RU" sz="18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которую вы планируете занять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01EBA7-5138-4B63-8E3F-F5E803F300D5}"/>
              </a:ext>
            </a:extLst>
          </p:cNvPr>
          <p:cNvSpPr txBox="1"/>
          <p:nvPr/>
        </p:nvSpPr>
        <p:spPr>
          <a:xfrm>
            <a:off x="715242" y="2337601"/>
            <a:ext cx="42318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Тренды </a:t>
            </a:r>
            <a:r>
              <a:rPr lang="ru-RU" sz="18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(применение технологии в отрасли, растет или сужается рынок)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4419B1-216C-462E-9AC1-B06DDA711DE0}"/>
              </a:ext>
            </a:extLst>
          </p:cNvPr>
          <p:cNvSpPr txBox="1"/>
          <p:nvPr/>
        </p:nvSpPr>
        <p:spPr>
          <a:xfrm>
            <a:off x="5671842" y="2413875"/>
            <a:ext cx="34817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Насколько </a:t>
            </a:r>
            <a:r>
              <a:rPr lang="ru-RU" sz="18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конкурентный рынок?</a:t>
            </a:r>
            <a:endParaRPr lang="ru-RU" sz="18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27B08F-F5CA-4AFD-8A91-E668245E4C81}"/>
              </a:ext>
            </a:extLst>
          </p:cNvPr>
          <p:cNvSpPr txBox="1"/>
          <p:nvPr/>
        </p:nvSpPr>
        <p:spPr>
          <a:xfrm>
            <a:off x="715242" y="4883474"/>
            <a:ext cx="14940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Полезные ссылки:</a:t>
            </a:r>
            <a:endParaRPr lang="ru-RU" sz="1100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E9AF173-17EE-4975-A205-E2027D7F44B1}"/>
              </a:ext>
            </a:extLst>
          </p:cNvPr>
          <p:cNvSpPr txBox="1"/>
          <p:nvPr/>
        </p:nvSpPr>
        <p:spPr>
          <a:xfrm>
            <a:off x="715242" y="5257380"/>
            <a:ext cx="6212825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2"/>
              </a:rPr>
              <a:t>https://vc.ru/marketing/121726-zachem-lyudi-analiziruyut-rynok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6E773B-3F13-49FA-A6DB-25FD04FB3C76}"/>
              </a:ext>
            </a:extLst>
          </p:cNvPr>
          <p:cNvSpPr txBox="1"/>
          <p:nvPr/>
        </p:nvSpPr>
        <p:spPr>
          <a:xfrm>
            <a:off x="715243" y="5503343"/>
            <a:ext cx="4626301" cy="255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63" u="sng" dirty="0">
                <a:solidFill>
                  <a:srgbClr val="009999"/>
                </a:solidFill>
                <a:latin typeface="PT Sans Caption" panose="020B0603020203020204" pitchFamily="34" charset="-52"/>
                <a:ea typeface="PT Sans Caption" panose="020B0603020203020204" pitchFamily="34" charset="-52"/>
                <a:hlinkClick r:id="rId3"/>
              </a:rPr>
              <a:t>https://miro.com/app/board/o9J_kpVVSzc=/</a:t>
            </a:r>
            <a:r>
              <a:rPr lang="en-US" sz="1063" dirty="0">
                <a:latin typeface="PT Sans Caption" panose="020B0603020203020204" pitchFamily="34" charset="-52"/>
                <a:ea typeface="PT Sans Caption" panose="020B0603020203020204" pitchFamily="34" charset="-52"/>
              </a:rPr>
              <a:t> </a:t>
            </a:r>
            <a:endParaRPr lang="ru-RU" sz="1063" dirty="0">
              <a:latin typeface="PT Sans Caption" panose="020B0603020203020204" pitchFamily="34" charset="-52"/>
              <a:ea typeface="PT Sans Caption" panose="020B0603020203020204" pitchFamily="34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47E6CE-FEEF-4D6A-B082-9DB0BE58E77B}"/>
              </a:ext>
            </a:extLst>
          </p:cNvPr>
          <p:cNvSpPr txBox="1"/>
          <p:nvPr/>
        </p:nvSpPr>
        <p:spPr>
          <a:xfrm>
            <a:off x="715242" y="671234"/>
            <a:ext cx="6572337" cy="508281"/>
          </a:xfrm>
          <a:prstGeom prst="rect">
            <a:avLst/>
          </a:prstGeom>
          <a:noFill/>
          <a:effectLst/>
        </p:spPr>
        <p:txBody>
          <a:bodyPr wrap="square" rtlCol="0" anchor="ctr" anchorCtr="0">
            <a:spAutoFit/>
          </a:bodyPr>
          <a:lstStyle/>
          <a:p>
            <a:r>
              <a:rPr lang="ru-RU" sz="2703" b="1" dirty="0">
                <a:latin typeface="PT Sans Caption" panose="020B0603020203020204" pitchFamily="34" charset="-52"/>
                <a:ea typeface="PT Sans Caption" panose="020B0603020203020204" pitchFamily="34" charset="-52"/>
                <a:cs typeface="Montserrat"/>
              </a:rPr>
              <a:t>Рынок</a:t>
            </a:r>
            <a:endParaRPr lang="ko-KR" altLang="en-US" sz="2703" b="1" dirty="0">
              <a:latin typeface="PT Sans Caption" panose="020B0603020203020204" pitchFamily="34" charset="-52"/>
              <a:ea typeface="Montserrat"/>
              <a:cs typeface="Montserrat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9EB378-9166-E44B-D042-AB1F9492C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508" y="202489"/>
            <a:ext cx="1539311" cy="71951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C606AE-DF35-91FB-8986-365F0B47C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2681" y="308658"/>
            <a:ext cx="1460705" cy="50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8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695</Words>
  <Application>Microsoft Office PowerPoint</Application>
  <PresentationFormat>Произвольный</PresentationFormat>
  <Paragraphs>156</Paragraphs>
  <Slides>16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PT Sans Caption</vt:lpstr>
      <vt:lpstr>Calibri</vt:lpstr>
      <vt:lpstr>Arial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Сашуля :</dc:creator>
  <cp:lastModifiedBy>user</cp:lastModifiedBy>
  <cp:revision>29</cp:revision>
  <dcterms:created xsi:type="dcterms:W3CDTF">2006-08-16T00:00:00Z</dcterms:created>
  <dcterms:modified xsi:type="dcterms:W3CDTF">2025-01-24T13:01:57Z</dcterms:modified>
</cp:coreProperties>
</file>